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2"/>
  </p:notesMasterIdLst>
  <p:sldIdLst>
    <p:sldId id="259" r:id="rId2"/>
    <p:sldId id="260" r:id="rId3"/>
    <p:sldId id="270" r:id="rId4"/>
    <p:sldId id="271" r:id="rId5"/>
    <p:sldId id="273" r:id="rId6"/>
    <p:sldId id="274" r:id="rId7"/>
    <p:sldId id="256" r:id="rId8"/>
    <p:sldId id="269" r:id="rId9"/>
    <p:sldId id="275" r:id="rId10"/>
    <p:sldId id="276" r:id="rId11"/>
    <p:sldId id="279" r:id="rId12"/>
    <p:sldId id="278" r:id="rId13"/>
    <p:sldId id="281" r:id="rId14"/>
    <p:sldId id="388" r:id="rId15"/>
    <p:sldId id="283" r:id="rId16"/>
    <p:sldId id="258" r:id="rId17"/>
    <p:sldId id="261" r:id="rId18"/>
    <p:sldId id="262" r:id="rId19"/>
    <p:sldId id="263" r:id="rId20"/>
    <p:sldId id="264" r:id="rId21"/>
    <p:sldId id="282" r:id="rId22"/>
    <p:sldId id="265" r:id="rId23"/>
    <p:sldId id="389" r:id="rId24"/>
    <p:sldId id="390" r:id="rId25"/>
    <p:sldId id="392" r:id="rId26"/>
    <p:sldId id="393" r:id="rId27"/>
    <p:sldId id="397" r:id="rId28"/>
    <p:sldId id="391" r:id="rId29"/>
    <p:sldId id="399" r:id="rId30"/>
    <p:sldId id="398" r:id="rId31"/>
    <p:sldId id="400" r:id="rId32"/>
    <p:sldId id="407" r:id="rId33"/>
    <p:sldId id="405" r:id="rId34"/>
    <p:sldId id="402" r:id="rId35"/>
    <p:sldId id="404" r:id="rId36"/>
    <p:sldId id="401" r:id="rId37"/>
    <p:sldId id="408" r:id="rId38"/>
    <p:sldId id="409" r:id="rId39"/>
    <p:sldId id="410" r:id="rId40"/>
    <p:sldId id="411" r:id="rId41"/>
    <p:sldId id="412" r:id="rId42"/>
    <p:sldId id="413" r:id="rId43"/>
    <p:sldId id="414" r:id="rId44"/>
    <p:sldId id="416" r:id="rId45"/>
    <p:sldId id="415" r:id="rId46"/>
    <p:sldId id="417" r:id="rId47"/>
    <p:sldId id="418" r:id="rId48"/>
    <p:sldId id="419" r:id="rId49"/>
    <p:sldId id="422" r:id="rId50"/>
    <p:sldId id="431" r:id="rId51"/>
    <p:sldId id="432" r:id="rId52"/>
    <p:sldId id="433" r:id="rId53"/>
    <p:sldId id="434" r:id="rId54"/>
    <p:sldId id="435" r:id="rId55"/>
    <p:sldId id="436" r:id="rId56"/>
    <p:sldId id="421" r:id="rId57"/>
    <p:sldId id="423" r:id="rId58"/>
    <p:sldId id="424" r:id="rId59"/>
    <p:sldId id="425" r:id="rId60"/>
    <p:sldId id="426" r:id="rId61"/>
    <p:sldId id="427" r:id="rId62"/>
    <p:sldId id="428" r:id="rId63"/>
    <p:sldId id="429" r:id="rId64"/>
    <p:sldId id="437" r:id="rId65"/>
    <p:sldId id="430" r:id="rId66"/>
    <p:sldId id="442" r:id="rId67"/>
    <p:sldId id="439" r:id="rId68"/>
    <p:sldId id="438" r:id="rId69"/>
    <p:sldId id="440" r:id="rId70"/>
    <p:sldId id="441" r:id="rId7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42" autoAdjust="0"/>
  </p:normalViewPr>
  <p:slideViewPr>
    <p:cSldViewPr>
      <p:cViewPr varScale="1">
        <p:scale>
          <a:sx n="64" d="100"/>
          <a:sy n="64" d="100"/>
        </p:scale>
        <p:origin x="1292" y="44"/>
      </p:cViewPr>
      <p:guideLst>
        <p:guide orient="horz" pos="2880"/>
        <p:guide pos="2160"/>
      </p:guideLst>
    </p:cSldViewPr>
  </p:slideViewPr>
  <p:notesTextViewPr>
    <p:cViewPr>
      <p:scale>
        <a:sx n="3" d="2"/>
        <a:sy n="3" d="2"/>
      </p:scale>
      <p:origin x="0" y="0"/>
    </p:cViewPr>
  </p:notesTextViewPr>
  <p:notesViewPr>
    <p:cSldViewPr>
      <p:cViewPr>
        <p:scale>
          <a:sx n="125" d="100"/>
          <a:sy n="125" d="100"/>
        </p:scale>
        <p:origin x="60" y="-44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D3AC2FEB-C40D-466D-BCB2-915FD7516151}" type="datetimeFigureOut">
              <a:rPr lang="en-US" smtClean="0"/>
              <a:t>11/13/2023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1E681F42-9E84-4C73-B193-94012C4E50B7}" type="slidenum">
              <a:rPr lang="en-US" smtClean="0"/>
              <a:t>‹#›</a:t>
            </a:fld>
            <a:endParaRPr lang="en-US"/>
          </a:p>
        </p:txBody>
      </p:sp>
    </p:spTree>
    <p:extLst>
      <p:ext uri="{BB962C8B-B14F-4D97-AF65-F5344CB8AC3E}">
        <p14:creationId xmlns:p14="http://schemas.microsoft.com/office/powerpoint/2010/main" val="2650028715"/>
      </p:ext>
    </p:extLst>
  </p:cSld>
  <p:clrMap bg1="lt1" tx1="dk1" bg2="lt2" tx2="dk2" accent1="accent1" accent2="accent2" accent3="accent3" accent4="accent4" accent5="accent5" accent6="accent6" hlink="hlink" folHlink="folHlink"/>
  <p:notesStyle>
    <a:lvl1pPr marL="177800" indent="-177800" algn="l" defTabSz="914400" rtl="0" eaLnBrk="1" latinLnBrk="0" hangingPunct="1">
      <a:buFont typeface="Arial" panose="020B0604020202020204" pitchFamily="34" charset="0"/>
      <a:buChar char="•"/>
      <a:defRPr sz="1400" kern="1200">
        <a:solidFill>
          <a:schemeClr val="tx1"/>
        </a:solidFill>
        <a:latin typeface="+mj-lt"/>
        <a:ea typeface="+mn-ea"/>
        <a:cs typeface="Arial" panose="020B0604020202020204" pitchFamily="34" charset="0"/>
      </a:defRPr>
    </a:lvl1pPr>
    <a:lvl2pPr marL="360363" indent="-182563" algn="l" defTabSz="914400" rtl="0" eaLnBrk="1" latinLnBrk="0" hangingPunct="1">
      <a:buFont typeface="Arial" panose="020B0604020202020204" pitchFamily="34" charset="0"/>
      <a:buChar char="•"/>
      <a:defRPr sz="1400" kern="1200">
        <a:solidFill>
          <a:schemeClr val="tx1"/>
        </a:solidFill>
        <a:latin typeface="+mj-lt"/>
        <a:ea typeface="+mn-ea"/>
        <a:cs typeface="Arial" panose="020B0604020202020204" pitchFamily="34" charset="0"/>
      </a:defRPr>
    </a:lvl2pPr>
    <a:lvl3pPr marL="538163" indent="-177800" algn="l" defTabSz="914400" rtl="0" eaLnBrk="1" latinLnBrk="0" hangingPunct="1">
      <a:buFont typeface="Arial" panose="020B0604020202020204" pitchFamily="34" charset="0"/>
      <a:buChar char="•"/>
      <a:defRPr sz="1400" kern="1200">
        <a:solidFill>
          <a:schemeClr val="tx1"/>
        </a:solidFill>
        <a:latin typeface="+mj-lt"/>
        <a:ea typeface="+mn-ea"/>
        <a:cs typeface="Arial" panose="020B0604020202020204" pitchFamily="34" charset="0"/>
      </a:defRPr>
    </a:lvl3pPr>
    <a:lvl4pPr marL="715963" indent="-177800" algn="l" defTabSz="914400" rtl="0" eaLnBrk="1" latinLnBrk="0" hangingPunct="1">
      <a:buFont typeface="Arial" panose="020B0604020202020204" pitchFamily="34" charset="0"/>
      <a:buChar char="•"/>
      <a:defRPr sz="1400" kern="1200">
        <a:solidFill>
          <a:schemeClr val="tx1"/>
        </a:solidFill>
        <a:latin typeface="+mj-lt"/>
        <a:ea typeface="+mn-ea"/>
        <a:cs typeface="Arial" panose="020B0604020202020204" pitchFamily="34" charset="0"/>
      </a:defRPr>
    </a:lvl4pPr>
    <a:lvl5pPr marL="898525" indent="-182563" algn="l" defTabSz="914400" rtl="0" eaLnBrk="1" latinLnBrk="0" hangingPunct="1">
      <a:buFont typeface="Arial" panose="020B0604020202020204" pitchFamily="34" charset="0"/>
      <a:buChar char="•"/>
      <a:defRPr sz="1400" kern="1200">
        <a:solidFill>
          <a:schemeClr val="tx1"/>
        </a:solidFill>
        <a:latin typeface="+mj-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a:t>
            </a:fld>
            <a:endParaRPr lang="en-US"/>
          </a:p>
        </p:txBody>
      </p:sp>
    </p:spTree>
    <p:extLst>
      <p:ext uri="{BB962C8B-B14F-4D97-AF65-F5344CB8AC3E}">
        <p14:creationId xmlns:p14="http://schemas.microsoft.com/office/powerpoint/2010/main" val="731772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Storyboard </a:t>
            </a:r>
            <a:r>
              <a:rPr lang="vi-VN"/>
              <a:t>là một </a:t>
            </a:r>
            <a:r>
              <a:rPr lang="en-US"/>
              <a:t>dãy </a:t>
            </a:r>
            <a:r>
              <a:rPr lang="vi-VN"/>
              <a:t>các bảng hoặc </a:t>
            </a:r>
            <a:r>
              <a:rPr lang="en-US"/>
              <a:t>các </a:t>
            </a:r>
            <a:r>
              <a:rPr lang="vi-VN"/>
              <a:t>khung </a:t>
            </a:r>
            <a:r>
              <a:rPr lang="en-US"/>
              <a:t>để </a:t>
            </a:r>
            <a:r>
              <a:rPr lang="vi-VN"/>
              <a:t>mô tả trực quan và khám phá trải nghiệm của người dùng với sản phẩm</a:t>
            </a:r>
            <a:endParaRPr lang="en-US"/>
          </a:p>
          <a:p>
            <a:pPr marL="171450" indent="-171450">
              <a:buFont typeface="Arial" panose="020B0604020202020204" pitchFamily="34" charset="0"/>
              <a:buChar char="•"/>
            </a:pPr>
            <a:r>
              <a:rPr lang="vi-VN"/>
              <a:t>Để </a:t>
            </a:r>
            <a:r>
              <a:rPr lang="en-US"/>
              <a:t>trực quan hóa </a:t>
            </a:r>
            <a:r>
              <a:rPr lang="vi-VN"/>
              <a:t>các giải pháp tiềm năng cho các vấn đề của người dùng. </a:t>
            </a:r>
            <a:endParaRPr lang="en-US"/>
          </a:p>
          <a:p>
            <a:pPr marL="628650" lvl="1" indent="-171450">
              <a:buFont typeface="Arial" panose="020B0604020202020204" pitchFamily="34" charset="0"/>
              <a:buChar char="•"/>
            </a:pPr>
            <a:r>
              <a:rPr lang="vi-VN"/>
              <a:t>Tạo ra một kết nối trực quan mạnh mẽ giữa những hiểu biết được khám phá trong quá trình nghiên cứu và dòng chảy kinh nghiệm.</a:t>
            </a:r>
            <a:endParaRPr lang="en-US"/>
          </a:p>
          <a:p>
            <a:pPr marL="628650" lvl="1" indent="-171450">
              <a:buFont typeface="Arial" panose="020B0604020202020204" pitchFamily="34" charset="0"/>
              <a:buChar char="•"/>
            </a:pPr>
            <a:r>
              <a:rPr lang="vi-VN"/>
              <a:t>Để phác thảo một ý tưởng thông qua dòng chảy của trải nghiệm</a:t>
            </a:r>
            <a:endParaRPr lang="en-US"/>
          </a:p>
          <a:p>
            <a:pPr marL="628650" lvl="1" indent="-171450">
              <a:buFont typeface="Arial" panose="020B0604020202020204" pitchFamily="34" charset="0"/>
              <a:buChar char="•"/>
            </a:pPr>
            <a:r>
              <a:rPr lang="vi-VN"/>
              <a:t>Một trợ giúp trực quan để giải thích ý tưởng của bạn cho các bên liên quan.</a:t>
            </a:r>
            <a:endParaRPr lang="en-US"/>
          </a:p>
          <a:p>
            <a:pPr marL="171450" lvl="0" indent="-171450">
              <a:buFont typeface="Arial" panose="020B0604020202020204" pitchFamily="34" charset="0"/>
              <a:buChar char="•"/>
            </a:pPr>
            <a:r>
              <a:rPr lang="en-US"/>
              <a:t>Storyboard </a:t>
            </a:r>
            <a:r>
              <a:rPr lang="vi-VN"/>
              <a:t>nên chỉ tập trung vào những phần quan trọng nhất trong trải nghiệm của người dùng với sản phẩm</a:t>
            </a: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24</a:t>
            </a:fld>
            <a:endParaRPr lang="en-US"/>
          </a:p>
        </p:txBody>
      </p:sp>
    </p:spTree>
    <p:extLst>
      <p:ext uri="{BB962C8B-B14F-4D97-AF65-F5344CB8AC3E}">
        <p14:creationId xmlns:p14="http://schemas.microsoft.com/office/powerpoint/2010/main" val="256869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the first panel, Amal is at the gymand he's frustrated because he can't get a spot in today's workout class. </a:t>
            </a:r>
          </a:p>
          <a:p>
            <a:pPr marL="171450" indent="-171450">
              <a:buFont typeface="Arial" panose="020B0604020202020204" pitchFamily="34" charset="0"/>
              <a:buChar char="•"/>
            </a:pPr>
            <a:r>
              <a:rPr lang="en-US"/>
              <a:t>In the second panel, Amal is sitting on his couch and opens an app on his phone. </a:t>
            </a:r>
          </a:p>
          <a:p>
            <a:pPr marL="171450" indent="-171450">
              <a:buFont typeface="Arial" panose="020B0604020202020204" pitchFamily="34" charset="0"/>
              <a:buChar char="•"/>
            </a:pPr>
            <a:r>
              <a:rPr lang="en-US"/>
              <a:t>Next, in the panel on the top right of the page, Amal looking at a calendar and selecting the date he wants to schedule a workout class on. </a:t>
            </a:r>
          </a:p>
          <a:p>
            <a:pPr marL="171450" indent="-171450">
              <a:buFont typeface="Arial" panose="020B0604020202020204" pitchFamily="34" charset="0"/>
              <a:buChar char="•"/>
            </a:pPr>
            <a:r>
              <a:rPr lang="en-US"/>
              <a:t>In the fourth panel on the bottom left of the page, Amal selects a workout class. </a:t>
            </a:r>
          </a:p>
          <a:p>
            <a:pPr marL="171450" indent="-171450">
              <a:buFont typeface="Arial" panose="020B0604020202020204" pitchFamily="34" charset="0"/>
              <a:buChar char="•"/>
            </a:pPr>
            <a:r>
              <a:rPr lang="en-US"/>
              <a:t>The fifth panel shows Amal on a confirmation screen and tapping a button to confirm his class. </a:t>
            </a:r>
          </a:p>
          <a:p>
            <a:pPr marL="171450" indent="-171450">
              <a:buFont typeface="Arial" panose="020B0604020202020204" pitchFamily="34" charset="0"/>
              <a:buChar char="•"/>
            </a:pPr>
            <a:r>
              <a:rPr lang="en-US"/>
              <a:t>In the final panel, Amal smiling as he attends his workout class</a:t>
            </a:r>
          </a:p>
        </p:txBody>
      </p:sp>
      <p:sp>
        <p:nvSpPr>
          <p:cNvPr id="4" name="Slide Number Placeholder 3"/>
          <p:cNvSpPr>
            <a:spLocks noGrp="1"/>
          </p:cNvSpPr>
          <p:nvPr>
            <p:ph type="sldNum" sz="quarter" idx="5"/>
          </p:nvPr>
        </p:nvSpPr>
        <p:spPr/>
        <p:txBody>
          <a:bodyPr/>
          <a:lstStyle/>
          <a:p>
            <a:fld id="{1E681F42-9E84-4C73-B193-94012C4E50B7}" type="slidenum">
              <a:rPr lang="en-US" smtClean="0"/>
              <a:t>27</a:t>
            </a:fld>
            <a:endParaRPr lang="en-US"/>
          </a:p>
        </p:txBody>
      </p:sp>
    </p:spTree>
    <p:extLst>
      <p:ext uri="{BB962C8B-B14F-4D97-AF65-F5344CB8AC3E}">
        <p14:creationId xmlns:p14="http://schemas.microsoft.com/office/powerpoint/2010/main" val="922353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28</a:t>
            </a:fld>
            <a:endParaRPr lang="en-US"/>
          </a:p>
        </p:txBody>
      </p:sp>
    </p:spTree>
    <p:extLst>
      <p:ext uri="{BB962C8B-B14F-4D97-AF65-F5344CB8AC3E}">
        <p14:creationId xmlns:p14="http://schemas.microsoft.com/office/powerpoint/2010/main" val="3202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29</a:t>
            </a:fld>
            <a:endParaRPr lang="en-US"/>
          </a:p>
        </p:txBody>
      </p:sp>
    </p:spTree>
    <p:extLst>
      <p:ext uri="{BB962C8B-B14F-4D97-AF65-F5344CB8AC3E}">
        <p14:creationId xmlns:p14="http://schemas.microsoft.com/office/powerpoint/2010/main" val="3133042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30</a:t>
            </a:fld>
            <a:endParaRPr lang="en-US"/>
          </a:p>
        </p:txBody>
      </p:sp>
    </p:spTree>
    <p:extLst>
      <p:ext uri="{BB962C8B-B14F-4D97-AF65-F5344CB8AC3E}">
        <p14:creationId xmlns:p14="http://schemas.microsoft.com/office/powerpoint/2010/main" val="346346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First, the user leaves their house in the evening, heading to their job as a nurse. Their dog is left at home overnight for ten hours, so we see the dog with a sad face. </a:t>
            </a:r>
          </a:p>
          <a:p>
            <a:pPr marL="228600" indent="-228600">
              <a:buFont typeface="+mj-lt"/>
              <a:buAutoNum type="arabicPeriod"/>
            </a:pPr>
            <a:r>
              <a:rPr lang="en-US"/>
              <a:t>Then as the user is driving to work, they think of their dog at home. The user remembers that they forgot to take their dog for a walk that day. </a:t>
            </a:r>
          </a:p>
          <a:p>
            <a:pPr marL="228600" indent="-228600">
              <a:buFont typeface="+mj-lt"/>
              <a:buAutoNum type="arabicPeriod"/>
            </a:pPr>
            <a:r>
              <a:rPr lang="en-US"/>
              <a:t>Whoops! Later while the user is on a break at work, they grab their phone and open the dog walking app. The app shows the faces of local dog walkers who are eager to meet the user's pooch. The user feels relieved knowing that someone might be able to bring their dog for a walk.</a:t>
            </a:r>
          </a:p>
          <a:p>
            <a:pPr marL="228600" indent="-228600">
              <a:buFont typeface="+mj-lt"/>
              <a:buAutoNum type="arabicPeriod"/>
            </a:pPr>
            <a:r>
              <a:rPr lang="en-US"/>
              <a:t>In the app, there’s a clock icon and the user selects a time for the dog walker to come into their house. There's also a calendar icon to schedule the dog walker on a regular basis. </a:t>
            </a:r>
          </a:p>
          <a:p>
            <a:pPr marL="228600" indent="-228600">
              <a:buFont typeface="+mj-lt"/>
              <a:buAutoNum type="arabicPeriod"/>
            </a:pPr>
            <a:r>
              <a:rPr lang="en-US"/>
              <a:t>The user clicks the Confirm button to finish scheduling. Their dog will be so happy to have some company and go for a walk. </a:t>
            </a:r>
          </a:p>
          <a:p>
            <a:pPr marL="228600" indent="-228600">
              <a:buFont typeface="+mj-lt"/>
              <a:buAutoNum type="arabicPeriod"/>
            </a:pPr>
            <a:r>
              <a:rPr lang="en-US"/>
              <a:t>Finally, the user returns back to work and is smiling, feeling happy that their dog will be well taken care of and will get more exercise in the future</a:t>
            </a:r>
          </a:p>
        </p:txBody>
      </p:sp>
      <p:sp>
        <p:nvSpPr>
          <p:cNvPr id="4" name="Slide Number Placeholder 3"/>
          <p:cNvSpPr>
            <a:spLocks noGrp="1"/>
          </p:cNvSpPr>
          <p:nvPr>
            <p:ph type="sldNum" sz="quarter" idx="5"/>
          </p:nvPr>
        </p:nvSpPr>
        <p:spPr/>
        <p:txBody>
          <a:bodyPr/>
          <a:lstStyle/>
          <a:p>
            <a:fld id="{1E681F42-9E84-4C73-B193-94012C4E50B7}" type="slidenum">
              <a:rPr lang="en-US" smtClean="0"/>
              <a:t>31</a:t>
            </a:fld>
            <a:endParaRPr lang="en-US"/>
          </a:p>
        </p:txBody>
      </p:sp>
    </p:spTree>
    <p:extLst>
      <p:ext uri="{BB962C8B-B14F-4D97-AF65-F5344CB8AC3E}">
        <p14:creationId xmlns:p14="http://schemas.microsoft.com/office/powerpoint/2010/main" val="358760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32</a:t>
            </a:fld>
            <a:endParaRPr lang="en-US"/>
          </a:p>
        </p:txBody>
      </p:sp>
    </p:spTree>
    <p:extLst>
      <p:ext uri="{BB962C8B-B14F-4D97-AF65-F5344CB8AC3E}">
        <p14:creationId xmlns:p14="http://schemas.microsoft.com/office/powerpoint/2010/main" val="1577585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a:t>First, the user taps the icon on their phone's home screen to open the dog walking app. </a:t>
            </a:r>
          </a:p>
          <a:p>
            <a:pPr marL="228600" indent="-228600">
              <a:buFont typeface="+mj-lt"/>
              <a:buAutoNum type="arabicPeriod"/>
            </a:pPr>
            <a:r>
              <a:rPr lang="en-US" sz="1400"/>
              <a:t>Next, the user enters their email address and password to log into the app.</a:t>
            </a:r>
          </a:p>
          <a:p>
            <a:pPr marL="228600" indent="-228600">
              <a:buFont typeface="+mj-lt"/>
              <a:buAutoNum type="arabicPeriod"/>
            </a:pPr>
            <a:r>
              <a:rPr lang="en-US" sz="1400"/>
              <a:t>The user navigates to the settings page of the app to share the location at their house for the dog walker to visit. </a:t>
            </a:r>
          </a:p>
          <a:p>
            <a:pPr marL="228600" indent="-228600">
              <a:buFont typeface="+mj-lt"/>
              <a:buAutoNum type="arabicPeriod"/>
            </a:pPr>
            <a:r>
              <a:rPr lang="en-US" sz="1400"/>
              <a:t>Then the user returns to the homepage and taps the clock icon to select a time for the dog walker tocome to their house.</a:t>
            </a:r>
          </a:p>
          <a:p>
            <a:pPr marL="228600" indent="-228600">
              <a:buFont typeface="+mj-lt"/>
              <a:buAutoNum type="arabicPeriod"/>
            </a:pPr>
            <a:r>
              <a:rPr lang="en-US" sz="1400"/>
              <a:t>The user also taps the calendar icon to schedule the dog walker on a regular basis. </a:t>
            </a:r>
          </a:p>
          <a:p>
            <a:pPr marL="228600" indent="-228600">
              <a:buFont typeface="+mj-lt"/>
              <a:buAutoNum type="arabicPeriod"/>
            </a:pPr>
            <a:r>
              <a:rPr lang="en-US" sz="1400"/>
              <a:t>Finally, the user presses the Confirm button to finish scheduling the dog walker. </a:t>
            </a:r>
          </a:p>
          <a:p>
            <a:endParaRPr lang="en-US" sz="1400"/>
          </a:p>
          <a:p>
            <a:r>
              <a:rPr lang="en-US" sz="1400"/>
              <a:t>What did you notice about how this close-up storyboard was different from the big-picture storyboard?</a:t>
            </a:r>
          </a:p>
        </p:txBody>
      </p:sp>
      <p:sp>
        <p:nvSpPr>
          <p:cNvPr id="4" name="Slide Number Placeholder 3"/>
          <p:cNvSpPr>
            <a:spLocks noGrp="1"/>
          </p:cNvSpPr>
          <p:nvPr>
            <p:ph type="sldNum" sz="quarter" idx="5"/>
          </p:nvPr>
        </p:nvSpPr>
        <p:spPr/>
        <p:txBody>
          <a:bodyPr/>
          <a:lstStyle/>
          <a:p>
            <a:fld id="{1E681F42-9E84-4C73-B193-94012C4E50B7}" type="slidenum">
              <a:rPr lang="en-US" smtClean="0"/>
              <a:t>33</a:t>
            </a:fld>
            <a:endParaRPr lang="en-US"/>
          </a:p>
        </p:txBody>
      </p:sp>
    </p:spTree>
    <p:extLst>
      <p:ext uri="{BB962C8B-B14F-4D97-AF65-F5344CB8AC3E}">
        <p14:creationId xmlns:p14="http://schemas.microsoft.com/office/powerpoint/2010/main" val="90225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34</a:t>
            </a:fld>
            <a:endParaRPr lang="en-US"/>
          </a:p>
        </p:txBody>
      </p:sp>
    </p:spTree>
    <p:extLst>
      <p:ext uri="{BB962C8B-B14F-4D97-AF65-F5344CB8AC3E}">
        <p14:creationId xmlns:p14="http://schemas.microsoft.com/office/powerpoint/2010/main" val="939829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Scenario</a:t>
            </a:r>
            <a:r>
              <a:rPr lang="en-US"/>
              <a:t>: An app that allows users to recruit qualifies, new, or substitute musicians to join their band.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The drummer in Dan's band quite so he needs to find a replacement.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finds and opens an app that can help him recruit qualified, new, or substitute musicians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scrolls through the app and finds an experienced drummer who lives nearby.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A former band member did not have experience with rock music so having relevant experience is important.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selects a drummer and taps submit to schedule an interview.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is happy and his band schedules several gigs.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You brought the user, Dan, on a journey to find a new drummer for his band. You’ve addressed his pain points and helped him find a qualified drummer. Your user is delighted with the app experience. Big-picture storyboards can really help immerse you in the experience of a user, which leads to better products overall.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35</a:t>
            </a:fld>
            <a:endParaRPr lang="en-US"/>
          </a:p>
        </p:txBody>
      </p:sp>
    </p:spTree>
    <p:extLst>
      <p:ext uri="{BB962C8B-B14F-4D97-AF65-F5344CB8AC3E}">
        <p14:creationId xmlns:p14="http://schemas.microsoft.com/office/powerpoint/2010/main" val="71711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Mục đích</a:t>
            </a:r>
          </a:p>
          <a:p>
            <a:pPr marL="177800" indent="-177800">
              <a:buFont typeface="Arial" panose="020B0604020202020204" pitchFamily="34" charset="0"/>
              <a:buChar char="•"/>
            </a:pPr>
            <a:r>
              <a:rPr lang="vi-VN"/>
              <a:t>Nguyên mẫu là một công cụ để </a:t>
            </a:r>
            <a:r>
              <a:rPr lang="en-US"/>
              <a:t>trực quan hóa </a:t>
            </a:r>
            <a:r>
              <a:rPr lang="vi-VN"/>
              <a:t>một loạt các công việc thiết kế tương tác. Biểu diễn trực quan này chứng </a:t>
            </a:r>
            <a:r>
              <a:rPr lang="en-US"/>
              <a:t>tỏ</a:t>
            </a:r>
            <a:r>
              <a:rPr lang="vi-VN"/>
              <a:t>:</a:t>
            </a:r>
            <a:endParaRPr lang="en-US"/>
          </a:p>
          <a:p>
            <a:pPr marL="355600" lvl="0" indent="-177800">
              <a:buFont typeface="Arial" panose="020B0604020202020204" pitchFamily="34" charset="0"/>
              <a:buChar char="•"/>
            </a:pPr>
            <a:r>
              <a:rPr lang="vi-VN"/>
              <a:t>Các hành động mà sản phẩm đang thực hiện tại bất kỳ thời điểm nào
Các yếu tố tương tác
Sản phẩm sẽ hoạt động như thế nào khi còn hoạt động</a:t>
            </a:r>
            <a:endParaRPr lang="en-US"/>
          </a:p>
          <a:p>
            <a:pPr marL="177800" lvl="0" indent="-177800">
              <a:buFont typeface="Arial" panose="020B0604020202020204" pitchFamily="34" charset="0"/>
              <a:buChar char="•"/>
            </a:pPr>
            <a:r>
              <a:rPr lang="vi-VN"/>
              <a:t>Nguyên mẫu có thể là một kế hoạch thiết kế UX cho toàn bộ trải nghiệm hoặc cho một tương tác đơn lẻ.</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Các lợi ích</a:t>
            </a:r>
          </a:p>
          <a:p>
            <a:pPr marL="0" indent="0">
              <a:buFont typeface="Arial" panose="020B0604020202020204" pitchFamily="34" charset="0"/>
              <a:buNone/>
            </a:pPr>
            <a:r>
              <a:rPr lang="vi-VN"/>
              <a:t>Có rất nhiều lợi ích có giá trị cao để tạo ra một nguyên mẫu. Đối với các nhà thiết kế UX, những lợi ích này bao gồm khả năng:</a:t>
            </a:r>
            <a:endParaRPr lang="en-US"/>
          </a:p>
          <a:p>
            <a:pPr marL="171450" indent="-171450">
              <a:buFont typeface="Arial" panose="020B0604020202020204" pitchFamily="34" charset="0"/>
              <a:buChar char="•"/>
            </a:pPr>
            <a:r>
              <a:rPr lang="en-US"/>
              <a:t>Chuyển</a:t>
            </a:r>
            <a:r>
              <a:rPr lang="vi-VN"/>
              <a:t> một khái niệm thành hiện thực</a:t>
            </a:r>
            <a:endParaRPr lang="en-US"/>
          </a:p>
          <a:p>
            <a:pPr marL="171450" indent="-171450">
              <a:buFont typeface="Arial" panose="020B0604020202020204" pitchFamily="34" charset="0"/>
              <a:buChar char="•"/>
            </a:pPr>
            <a:r>
              <a:rPr lang="vi-VN"/>
              <a:t>Giải quyết vấn đề
Lặp lại thiết kế dựa trên nghiên cứu và phản hồi  
Phát hiện các tình huống ngoài ý muốn và các vấn đề về khả năng sử dụng
Trình bày dễ dàng hơn cho các bên liên quan 
Thử nghiệm trước khi phát triển và khởi chạ</a:t>
            </a:r>
            <a:r>
              <a:rPr lang="en-US"/>
              <a:t>y</a:t>
            </a:r>
          </a:p>
          <a:p>
            <a:pPr marL="177800" lvl="0" indent="-1778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4</a:t>
            </a:fld>
            <a:endParaRPr lang="en-US"/>
          </a:p>
        </p:txBody>
      </p:sp>
    </p:spTree>
    <p:extLst>
      <p:ext uri="{BB962C8B-B14F-4D97-AF65-F5344CB8AC3E}">
        <p14:creationId xmlns:p14="http://schemas.microsoft.com/office/powerpoint/2010/main" val="1633145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Scenario</a:t>
            </a:r>
            <a:r>
              <a:rPr lang="en-US"/>
              <a:t>: An app that allows users to recruit qualifies, new, or substitute musicians to join their band. </a:t>
            </a:r>
          </a:p>
          <a:p>
            <a:pPr marL="342900" indent="-342900">
              <a:buFont typeface="+mj-lt"/>
              <a:buAutoNum type="arabicPeriod"/>
            </a:pPr>
            <a:r>
              <a:rPr lang="en-US"/>
              <a:t>User finds musician app and tapes the icon to open the app </a:t>
            </a:r>
          </a:p>
          <a:p>
            <a:pPr marL="342900" indent="-342900">
              <a:buFont typeface="+mj-lt"/>
              <a:buAutoNum type="arabicPeriod"/>
            </a:pPr>
            <a:r>
              <a:rPr lang="en-US"/>
              <a:t>New user create profile or existing user logs in </a:t>
            </a:r>
          </a:p>
          <a:p>
            <a:pPr marL="342900" indent="-342900">
              <a:buFont typeface="+mj-lt"/>
              <a:buAutoNum type="arabicPeriod"/>
            </a:pPr>
            <a:r>
              <a:rPr lang="en-US"/>
              <a:t>User scrolls through musician profiles to search for qualified candidates and sets filters. </a:t>
            </a:r>
          </a:p>
          <a:p>
            <a:pPr marL="342900" indent="-342900">
              <a:buFont typeface="+mj-lt"/>
              <a:buAutoNum type="arabicPeriod"/>
            </a:pPr>
            <a:r>
              <a:rPr lang="en-US"/>
              <a:t>User selects "view profile" to review musician's experience, qualifications, location, etc. </a:t>
            </a:r>
          </a:p>
          <a:p>
            <a:pPr marL="342900" indent="-342900">
              <a:buFont typeface="+mj-lt"/>
              <a:buAutoNum type="arabicPeriod"/>
            </a:pPr>
            <a:r>
              <a:rPr lang="en-US"/>
              <a:t>User selects the "submit" button to send a message to a specific musician </a:t>
            </a:r>
          </a:p>
          <a:p>
            <a:pPr marL="342900" indent="-342900">
              <a:buFont typeface="+mj-lt"/>
              <a:buAutoNum type="arabicPeriod"/>
            </a:pPr>
            <a:r>
              <a:rPr lang="en-US"/>
              <a:t>User receives confirmation that message was sent and expected next steps.</a:t>
            </a:r>
          </a:p>
        </p:txBody>
      </p:sp>
      <p:sp>
        <p:nvSpPr>
          <p:cNvPr id="4" name="Slide Number Placeholder 3"/>
          <p:cNvSpPr>
            <a:spLocks noGrp="1"/>
          </p:cNvSpPr>
          <p:nvPr>
            <p:ph type="sldNum" sz="quarter" idx="5"/>
          </p:nvPr>
        </p:nvSpPr>
        <p:spPr/>
        <p:txBody>
          <a:bodyPr/>
          <a:lstStyle/>
          <a:p>
            <a:fld id="{1E681F42-9E84-4C73-B193-94012C4E50B7}" type="slidenum">
              <a:rPr lang="en-US" smtClean="0"/>
              <a:t>36</a:t>
            </a:fld>
            <a:endParaRPr lang="en-US"/>
          </a:p>
        </p:txBody>
      </p:sp>
    </p:spTree>
    <p:extLst>
      <p:ext uri="{BB962C8B-B14F-4D97-AF65-F5344CB8AC3E}">
        <p14:creationId xmlns:p14="http://schemas.microsoft.com/office/powerpoint/2010/main" val="308958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37</a:t>
            </a:fld>
            <a:endParaRPr lang="en-US"/>
          </a:p>
        </p:txBody>
      </p:sp>
    </p:spTree>
    <p:extLst>
      <p:ext uri="{BB962C8B-B14F-4D97-AF65-F5344CB8AC3E}">
        <p14:creationId xmlns:p14="http://schemas.microsoft.com/office/powerpoint/2010/main" val="346472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Scenario</a:t>
            </a:r>
            <a:r>
              <a:rPr lang="en-US"/>
              <a:t>: An app that allows users to recruit qualifies, new, or substitute musicians to join their band.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The drummer in Dan's band quite so he needs to find a replacement.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finds and opens an app that can help him recruit qualified, new, or substitute musicians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scrolls through the app and finds an experienced drummer who lives nearby.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A former band member did not have experience with rock music so having relevant experience is important.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selects a drummer and taps submit to schedule an interview.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Dan is happy and his band schedules several gigs.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You brought the user, Dan, on a journey to find a new drummer for his band. You’ve addressed his pain points and helped him find a qualified drummer. Your user is delighted with the app experience. Big-picture storyboards can really help immerse you in the experience of a user, which leads to better products overall.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38</a:t>
            </a:fld>
            <a:endParaRPr lang="en-US"/>
          </a:p>
        </p:txBody>
      </p:sp>
    </p:spTree>
    <p:extLst>
      <p:ext uri="{BB962C8B-B14F-4D97-AF65-F5344CB8AC3E}">
        <p14:creationId xmlns:p14="http://schemas.microsoft.com/office/powerpoint/2010/main" val="476630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Scenario</a:t>
            </a:r>
            <a:r>
              <a:rPr lang="en-US"/>
              <a:t>: An app that allows users to recruit qualifies, new, or substitute musicians to join their band. </a:t>
            </a:r>
          </a:p>
          <a:p>
            <a:pPr marL="342900" indent="-342900">
              <a:buFont typeface="+mj-lt"/>
              <a:buAutoNum type="arabicPeriod"/>
            </a:pPr>
            <a:r>
              <a:rPr lang="en-US"/>
              <a:t>User finds musician app and tapes the icon to open the app </a:t>
            </a:r>
          </a:p>
          <a:p>
            <a:pPr marL="342900" indent="-342900">
              <a:buFont typeface="+mj-lt"/>
              <a:buAutoNum type="arabicPeriod"/>
            </a:pPr>
            <a:r>
              <a:rPr lang="en-US"/>
              <a:t>New user create profile or existing user logs in </a:t>
            </a:r>
          </a:p>
          <a:p>
            <a:pPr marL="342900" indent="-342900">
              <a:buFont typeface="+mj-lt"/>
              <a:buAutoNum type="arabicPeriod"/>
            </a:pPr>
            <a:r>
              <a:rPr lang="en-US"/>
              <a:t>User scrolls through musician profiles to search for qualified candidates and sets filters. </a:t>
            </a:r>
          </a:p>
          <a:p>
            <a:pPr marL="342900" indent="-342900">
              <a:buFont typeface="+mj-lt"/>
              <a:buAutoNum type="arabicPeriod"/>
            </a:pPr>
            <a:r>
              <a:rPr lang="en-US"/>
              <a:t>User selects "view profile" to review musician's experience, qualifications, location, etc. </a:t>
            </a:r>
          </a:p>
          <a:p>
            <a:pPr marL="342900" indent="-342900">
              <a:buFont typeface="+mj-lt"/>
              <a:buAutoNum type="arabicPeriod"/>
            </a:pPr>
            <a:r>
              <a:rPr lang="en-US"/>
              <a:t>User selects the "submit" button to send a message to a specific musician </a:t>
            </a:r>
          </a:p>
          <a:p>
            <a:pPr marL="342900" indent="-342900">
              <a:buFont typeface="+mj-lt"/>
              <a:buAutoNum type="arabicPeriod"/>
            </a:pPr>
            <a:r>
              <a:rPr lang="en-US"/>
              <a:t>User receives confirmation that message was sent and expected next steps.</a:t>
            </a:r>
          </a:p>
        </p:txBody>
      </p:sp>
      <p:sp>
        <p:nvSpPr>
          <p:cNvPr id="4" name="Slide Number Placeholder 3"/>
          <p:cNvSpPr>
            <a:spLocks noGrp="1"/>
          </p:cNvSpPr>
          <p:nvPr>
            <p:ph type="sldNum" sz="quarter" idx="5"/>
          </p:nvPr>
        </p:nvSpPr>
        <p:spPr/>
        <p:txBody>
          <a:bodyPr/>
          <a:lstStyle/>
          <a:p>
            <a:fld id="{1E681F42-9E84-4C73-B193-94012C4E50B7}" type="slidenum">
              <a:rPr lang="en-US" smtClean="0"/>
              <a:t>39</a:t>
            </a:fld>
            <a:endParaRPr lang="en-US"/>
          </a:p>
        </p:txBody>
      </p:sp>
    </p:spTree>
    <p:extLst>
      <p:ext uri="{BB962C8B-B14F-4D97-AF65-F5344CB8AC3E}">
        <p14:creationId xmlns:p14="http://schemas.microsoft.com/office/powerpoint/2010/main" val="3932395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It's a good rule of thumb to try to create at least 5 different versions of how you want to structure information on a page. </a:t>
            </a:r>
          </a:p>
          <a:p>
            <a:r>
              <a:rPr lang="en-US" sz="1200"/>
              <a:t>Option A: A layout for the homepage where each dogwalker has their own profile card. There is also a search bar at the top of the homepage. </a:t>
            </a:r>
          </a:p>
          <a:p>
            <a:r>
              <a:rPr lang="en-US" sz="1200"/>
              <a:t>Option B, I wanted more than just the dog walkers' profiles on the homepage. I thought it might be helpful for users to have some tips or articles about how to train your dog at the top of the page. I also tried making the dog walker profiles horizontal rectangles instead of vertical rectangles like cards. </a:t>
            </a:r>
          </a:p>
          <a:p>
            <a:r>
              <a:rPr lang="en-US" sz="1200"/>
              <a:t>Option C, I added an area to show the user's recent activity within the app. I thought this might be helpful for users who want to schedule the same dog walker multiple times. I like the horizontal dog walker profiles. So I drew them again, but this time I use dividers instead of rectangular shapes. I also added a header to describe the profiles as "dog walkers near you." </a:t>
            </a:r>
          </a:p>
          <a:p>
            <a:r>
              <a:rPr lang="en-US" sz="1200"/>
              <a:t>Option D I drew something totally different. That's part of the ideation. I drew 3 large sections to highlight the most important features in the app: Schedule a dog walker, recent activities, and latest training tips. I thought this would help users easily navigate the app. </a:t>
            </a:r>
          </a:p>
          <a:p>
            <a:r>
              <a:rPr lang="en-US" sz="1200"/>
              <a:t>Option E, I wanted the homepage to be more visually engaging, so I added a few placeholder images, which are the squares with an X in them. I also added an avatar in the top right corner to help users easily navigate to their profile page. </a:t>
            </a:r>
          </a:p>
        </p:txBody>
      </p:sp>
      <p:sp>
        <p:nvSpPr>
          <p:cNvPr id="4" name="Slide Number Placeholder 3"/>
          <p:cNvSpPr>
            <a:spLocks noGrp="1"/>
          </p:cNvSpPr>
          <p:nvPr>
            <p:ph type="sldNum" sz="quarter" idx="5"/>
          </p:nvPr>
        </p:nvSpPr>
        <p:spPr/>
        <p:txBody>
          <a:bodyPr/>
          <a:lstStyle/>
          <a:p>
            <a:fld id="{1E681F42-9E84-4C73-B193-94012C4E50B7}" type="slidenum">
              <a:rPr lang="en-US" smtClean="0"/>
              <a:t>58</a:t>
            </a:fld>
            <a:endParaRPr lang="en-US"/>
          </a:p>
        </p:txBody>
      </p:sp>
    </p:spTree>
    <p:extLst>
      <p:ext uri="{BB962C8B-B14F-4D97-AF65-F5344CB8AC3E}">
        <p14:creationId xmlns:p14="http://schemas.microsoft.com/office/powerpoint/2010/main" val="1873494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prototype is an </a:t>
            </a:r>
            <a:r>
              <a:rPr lang="en-US">
                <a:solidFill>
                  <a:srgbClr val="0000CC"/>
                </a:solidFill>
              </a:rPr>
              <a:t>early model of a product</a:t>
            </a:r>
            <a:r>
              <a:rPr lang="en-US"/>
              <a:t>. </a:t>
            </a:r>
            <a:r>
              <a:rPr lang="en-US">
                <a:solidFill>
                  <a:srgbClr val="0000CC"/>
                </a:solidFill>
              </a:rPr>
              <a:t>that demonstrates its functionality, without actually building the entire product</a:t>
            </a:r>
            <a:endParaRPr lang="en-US"/>
          </a:p>
          <a:p>
            <a:pPr lvl="1"/>
            <a:r>
              <a:rPr lang="en-US"/>
              <a:t>A prototype shows stakeholders and your potential users what your design idea can do. </a:t>
            </a:r>
          </a:p>
          <a:p>
            <a:pPr lvl="1"/>
            <a:r>
              <a:rPr lang="en-US"/>
              <a:t>Users can interact with the prototype and provide feedback before your team invests a significant amount of time and money</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65</a:t>
            </a:fld>
            <a:endParaRPr lang="en-US"/>
          </a:p>
        </p:txBody>
      </p:sp>
    </p:spTree>
    <p:extLst>
      <p:ext uri="{BB962C8B-B14F-4D97-AF65-F5344CB8AC3E}">
        <p14:creationId xmlns:p14="http://schemas.microsoft.com/office/powerpoint/2010/main" val="413576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a:t>Các nhà thiết kế UX sử dụng tạo mẫu sớm trong quá trình thiết kế để kiểm tra ý tưởng. 
Nó có thể là một công cụ để thu thập phản hồi từ người dùng, giải thích ý tưởng cho các bên liên quan hoặc </a:t>
            </a:r>
            <a:r>
              <a:rPr lang="en-US"/>
              <a:t>truyền đạt </a:t>
            </a:r>
            <a:r>
              <a:rPr lang="vi-VN"/>
              <a:t>chức năng với các nhà phát triển và các nhóm chức năng chéo trước khi bắt đầu mã hóa. 
Nó cũng có thể được thiết kế như giai đoạn cuối cùng của quá trình phát triển sản phẩm trước khi triển khai cuối cùng. 
Các nhà thiết kế UX phải đánh giá mức độ trung thực của nguyên mẫu dựa trên những gì họ muốn nhận được từ nó.</a:t>
            </a: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5</a:t>
            </a:fld>
            <a:endParaRPr lang="en-US"/>
          </a:p>
        </p:txBody>
      </p:sp>
    </p:spTree>
    <p:extLst>
      <p:ext uri="{BB962C8B-B14F-4D97-AF65-F5344CB8AC3E}">
        <p14:creationId xmlns:p14="http://schemas.microsoft.com/office/powerpoint/2010/main" val="157591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6</a:t>
            </a:fld>
            <a:endParaRPr lang="en-US"/>
          </a:p>
        </p:txBody>
      </p:sp>
    </p:spTree>
    <p:extLst>
      <p:ext uri="{BB962C8B-B14F-4D97-AF65-F5344CB8AC3E}">
        <p14:creationId xmlns:p14="http://schemas.microsoft.com/office/powerpoint/2010/main" val="376430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lt1"/>
                </a:solidFill>
                <a:latin typeface="Calibri"/>
                <a:ea typeface="Calibri"/>
                <a:cs typeface="Calibri"/>
                <a:sym typeface="Calibri"/>
              </a:rPr>
              <a:t>How personas and prioritized requirements inﬂuence the UI</a:t>
            </a:r>
            <a:r>
              <a:rPr lang="en-US"/>
              <a:t> </a:t>
            </a:r>
            <a:br>
              <a:rPr lang="en-US"/>
            </a:br>
            <a:endParaRPr/>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didn’t create a problem statement, you can still get the answers you need to create a goal statement.</a:t>
            </a:r>
          </a:p>
          <a:p>
            <a:pPr lvl="1"/>
            <a:r>
              <a:rPr lang="en-US"/>
              <a:t>Identify the </a:t>
            </a:r>
            <a:r>
              <a:rPr lang="en-US" b="1">
                <a:solidFill>
                  <a:srgbClr val="0000CC"/>
                </a:solidFill>
              </a:rPr>
              <a:t>who</a:t>
            </a:r>
            <a:r>
              <a:rPr lang="en-US"/>
              <a:t>, </a:t>
            </a:r>
            <a:r>
              <a:rPr lang="en-US" b="1">
                <a:solidFill>
                  <a:srgbClr val="0000CC"/>
                </a:solidFill>
              </a:rPr>
              <a:t>what</a:t>
            </a:r>
            <a:r>
              <a:rPr lang="en-US"/>
              <a:t> and </a:t>
            </a:r>
            <a:r>
              <a:rPr lang="en-US" b="1">
                <a:solidFill>
                  <a:srgbClr val="0000CC"/>
                </a:solidFill>
              </a:rPr>
              <a:t>why</a:t>
            </a:r>
            <a:r>
              <a:rPr lang="en-US"/>
              <a:t> into the goal statement.</a:t>
            </a:r>
          </a:p>
          <a:p>
            <a:pPr lvl="1"/>
            <a:r>
              <a:rPr lang="en-US"/>
              <a:t>The </a:t>
            </a:r>
            <a:r>
              <a:rPr lang="en-US" b="1">
                <a:solidFill>
                  <a:srgbClr val="0000CC"/>
                </a:solidFill>
              </a:rPr>
              <a:t>who</a:t>
            </a:r>
            <a:r>
              <a:rPr lang="en-US"/>
              <a:t> using the information from your </a:t>
            </a:r>
            <a:r>
              <a:rPr lang="en-US" b="1"/>
              <a:t>persona</a:t>
            </a:r>
            <a:r>
              <a:rPr lang="en-US"/>
              <a:t>. </a:t>
            </a:r>
          </a:p>
          <a:p>
            <a:pPr lvl="1"/>
            <a:r>
              <a:rPr lang="en-US"/>
              <a:t>The </a:t>
            </a:r>
            <a:r>
              <a:rPr lang="en-US" b="1"/>
              <a:t>user story </a:t>
            </a:r>
            <a:r>
              <a:rPr lang="en-US"/>
              <a:t>can provide the </a:t>
            </a:r>
            <a:r>
              <a:rPr lang="en-US" b="1">
                <a:solidFill>
                  <a:srgbClr val="0000CC"/>
                </a:solidFill>
              </a:rPr>
              <a:t>what</a:t>
            </a:r>
            <a:r>
              <a:rPr lang="en-US"/>
              <a:t> </a:t>
            </a:r>
          </a:p>
          <a:p>
            <a:pPr lvl="1"/>
            <a:r>
              <a:rPr lang="en-US"/>
              <a:t>The </a:t>
            </a:r>
            <a:r>
              <a:rPr lang="en-US" b="1"/>
              <a:t>empathy map and user journey maps </a:t>
            </a:r>
            <a:r>
              <a:rPr lang="en-US"/>
              <a:t>will help you answer the </a:t>
            </a:r>
            <a:r>
              <a:rPr lang="en-US" b="1">
                <a:solidFill>
                  <a:srgbClr val="0000CC"/>
                </a:solidFill>
              </a:rPr>
              <a:t>why</a:t>
            </a:r>
            <a:r>
              <a:rPr lang="en-US"/>
              <a:t>.</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10</a:t>
            </a:fld>
            <a:endParaRPr lang="en-US"/>
          </a:p>
        </p:txBody>
      </p:sp>
    </p:spTree>
    <p:extLst>
      <p:ext uri="{BB962C8B-B14F-4D97-AF65-F5344CB8AC3E}">
        <p14:creationId xmlns:p14="http://schemas.microsoft.com/office/powerpoint/2010/main" val="318860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Sawyer là một chủ doanh nghiệp xây dựng cần tham dự các hội nghị thương mại địa phương vì họ cần kết nối để tìm thêm khách hàng
</a:t>
            </a: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12</a:t>
            </a:fld>
            <a:endParaRPr lang="en-US"/>
          </a:p>
        </p:txBody>
      </p:sp>
    </p:spTree>
    <p:extLst>
      <p:ext uri="{BB962C8B-B14F-4D97-AF65-F5344CB8AC3E}">
        <p14:creationId xmlns:p14="http://schemas.microsoft.com/office/powerpoint/2010/main" val="199913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Ứng dụng TradeConference của chúng </a:t>
            </a:r>
            <a:r>
              <a:rPr lang="en-US"/>
              <a:t>ta</a:t>
            </a:r>
            <a:r>
              <a:rPr lang="vi-VN"/>
              <a:t> sẽ cho phép người dùng mở rộng kinh doanh, điều này sẽ ảnh hưởng đến cách</a:t>
            </a:r>
            <a:r>
              <a:rPr lang="en-US"/>
              <a:t> làm thế nào các</a:t>
            </a:r>
            <a:r>
              <a:rPr lang="vi-VN"/>
              <a:t> chủ doanh nghiệp kết nối với khách hàng mới bằng cách cho họ khả năng kết nối với khách hàng tại </a:t>
            </a:r>
            <a:r>
              <a:rPr lang="en-US"/>
              <a:t>các </a:t>
            </a:r>
            <a:r>
              <a:rPr lang="vi-VN"/>
              <a:t>triển lãm thương mại địa phương. Chúng </a:t>
            </a:r>
            <a:r>
              <a:rPr lang="en-US"/>
              <a:t>ta</a:t>
            </a:r>
            <a:r>
              <a:rPr lang="vi-VN"/>
              <a:t> sẽ đo lường hiệu quả bằng cách phân tích </a:t>
            </a:r>
            <a:r>
              <a:rPr lang="en-US"/>
              <a:t>số người </a:t>
            </a:r>
            <a:r>
              <a:rPr lang="vi-VN"/>
              <a:t>tham dự </a:t>
            </a:r>
            <a:r>
              <a:rPr lang="en-US"/>
              <a:t>triển lãm</a:t>
            </a:r>
            <a:r>
              <a:rPr lang="vi-VN"/>
              <a:t>.
</a:t>
            </a: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13</a:t>
            </a:fld>
            <a:endParaRPr lang="en-US"/>
          </a:p>
        </p:txBody>
      </p:sp>
    </p:spTree>
    <p:extLst>
      <p:ext uri="{BB962C8B-B14F-4D97-AF65-F5344CB8AC3E}">
        <p14:creationId xmlns:p14="http://schemas.microsoft.com/office/powerpoint/2010/main" val="270553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Ứng dụng CoffeeHouse của chúng </a:t>
            </a:r>
            <a:r>
              <a:rPr lang="en-US"/>
              <a:t>ta</a:t>
            </a:r>
            <a:r>
              <a:rPr lang="vi-VN"/>
              <a:t> sẽ cho phép người dùng đặt trước</a:t>
            </a:r>
            <a:r>
              <a:rPr lang="en-US"/>
              <a:t> đơn </a:t>
            </a:r>
            <a:r>
              <a:rPr lang="vi-VN"/>
              <a:t>h</a:t>
            </a:r>
            <a:r>
              <a:rPr lang="en-US"/>
              <a:t>à</a:t>
            </a:r>
            <a:r>
              <a:rPr lang="vi-VN"/>
              <a:t>ng</a:t>
            </a:r>
            <a:r>
              <a:rPr lang="en-US"/>
              <a:t> </a:t>
            </a:r>
            <a:r>
              <a:rPr lang="vi-VN"/>
              <a:t>theo nhóm, điều này sẽ ảnh hưởng đến người dùng phải thực hiện và nhận các đơn đặt hàng lớn bằng cách cho phép người dùng </a:t>
            </a:r>
            <a:r>
              <a:rPr lang="en-US"/>
              <a:t>không phải xếp hàng</a:t>
            </a:r>
            <a:r>
              <a:rPr lang="vi-VN"/>
              <a:t> </a:t>
            </a:r>
            <a:r>
              <a:rPr lang="en-US"/>
              <a:t>để đặt hàng </a:t>
            </a:r>
            <a:r>
              <a:rPr lang="vi-VN"/>
              <a:t>tại cửa hàng và tiết kiệm thời gian cho họ. Chúng </a:t>
            </a:r>
            <a:r>
              <a:rPr lang="en-US"/>
              <a:t>ta</a:t>
            </a:r>
            <a:r>
              <a:rPr lang="vi-VN"/>
              <a:t> sẽ đo lường hiệu quả bằng cách theo dõi đơn đặt hàng của 5+ mặt hàng được đặt thông qua ứng dụng
</a:t>
            </a:r>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15</a:t>
            </a:fld>
            <a:endParaRPr lang="en-US"/>
          </a:p>
        </p:txBody>
      </p:sp>
    </p:spTree>
    <p:extLst>
      <p:ext uri="{BB962C8B-B14F-4D97-AF65-F5344CB8AC3E}">
        <p14:creationId xmlns:p14="http://schemas.microsoft.com/office/powerpoint/2010/main" val="368909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fld id="{B6F15528-21DE-4FAA-801E-634DDDAF4B2B}" type="slidenum">
              <a:rPr lang="en-US" smtClean="0"/>
              <a:t>‹#›</a:t>
            </a:fld>
            <a:endParaRPr lang="en-US"/>
          </a:p>
        </p:txBody>
      </p:sp>
    </p:spTree>
    <p:extLst>
      <p:ext uri="{BB962C8B-B14F-4D97-AF65-F5344CB8AC3E}">
        <p14:creationId xmlns:p14="http://schemas.microsoft.com/office/powerpoint/2010/main" val="3694578328"/>
      </p:ext>
    </p:extLst>
  </p:cSld>
  <p:clrMapOvr>
    <a:masterClrMapping/>
  </p:clrMapOvr>
  <p:transition spd="slow"/>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655520169"/>
      </p:ext>
    </p:extLst>
  </p:cSld>
  <p:clrMapOvr>
    <a:masterClrMapping/>
  </p:clrMapOvr>
  <p:transition>
    <p:dissolv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4311759-88B6-4308-BE58-5BED54BFBE85}" type="datetime1">
              <a:rPr lang="en-US" smtClean="0"/>
              <a:t>11/13/2023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15046418"/>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ser Story Template">
  <p:cSld name="User Story Template">
    <p:spTree>
      <p:nvGrpSpPr>
        <p:cNvPr id="1" name="Shape 145"/>
        <p:cNvGrpSpPr/>
        <p:nvPr/>
      </p:nvGrpSpPr>
      <p:grpSpPr>
        <a:xfrm>
          <a:off x="0" y="0"/>
          <a:ext cx="0" cy="0"/>
          <a:chOff x="0" y="0"/>
          <a:chExt cx="0" cy="0"/>
        </a:xfrm>
      </p:grpSpPr>
      <p:sp>
        <p:nvSpPr>
          <p:cNvPr id="146" name="Google Shape;146;p20"/>
          <p:cNvSpPr txBox="1"/>
          <p:nvPr/>
        </p:nvSpPr>
        <p:spPr>
          <a:xfrm>
            <a:off x="-125" y="667533"/>
            <a:ext cx="9144000" cy="64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200" b="1" i="0" u="sng" strike="noStrike" cap="none">
                <a:solidFill>
                  <a:srgbClr val="3C4043"/>
                </a:solidFill>
                <a:latin typeface="Google Sans"/>
                <a:ea typeface="Google Sans"/>
                <a:cs typeface="Google Sans"/>
                <a:sym typeface="Google Sans"/>
              </a:rPr>
              <a:t>U</a:t>
            </a:r>
            <a:r>
              <a:rPr lang="en" sz="2200" b="1" u="sng">
                <a:solidFill>
                  <a:srgbClr val="3C4043"/>
                </a:solidFill>
                <a:latin typeface="Google Sans"/>
                <a:ea typeface="Google Sans"/>
                <a:cs typeface="Google Sans"/>
                <a:sym typeface="Google Sans"/>
              </a:rPr>
              <a:t>SER</a:t>
            </a:r>
            <a:r>
              <a:rPr lang="en" sz="2200" b="1" i="0" u="sng" strike="noStrike" cap="none">
                <a:solidFill>
                  <a:srgbClr val="3C4043"/>
                </a:solidFill>
                <a:latin typeface="Google Sans"/>
                <a:ea typeface="Google Sans"/>
                <a:cs typeface="Google Sans"/>
                <a:sym typeface="Google Sans"/>
              </a:rPr>
              <a:t> S</a:t>
            </a:r>
            <a:r>
              <a:rPr lang="en" sz="2200" b="1" u="sng">
                <a:solidFill>
                  <a:srgbClr val="3C4043"/>
                </a:solidFill>
                <a:latin typeface="Google Sans"/>
                <a:ea typeface="Google Sans"/>
                <a:cs typeface="Google Sans"/>
                <a:sym typeface="Google Sans"/>
              </a:rPr>
              <a:t>TORY</a:t>
            </a:r>
            <a:endParaRPr sz="2200" b="1" i="0" u="sng" strike="noStrike" cap="none">
              <a:solidFill>
                <a:srgbClr val="3C4043"/>
              </a:solidFill>
              <a:latin typeface="Google Sans"/>
              <a:ea typeface="Google Sans"/>
              <a:cs typeface="Google Sans"/>
              <a:sym typeface="Google Sans"/>
            </a:endParaRPr>
          </a:p>
        </p:txBody>
      </p:sp>
      <p:sp>
        <p:nvSpPr>
          <p:cNvPr id="147" name="Google Shape;147;p20"/>
          <p:cNvSpPr txBox="1"/>
          <p:nvPr/>
        </p:nvSpPr>
        <p:spPr>
          <a:xfrm>
            <a:off x="216675" y="1838200"/>
            <a:ext cx="1152900" cy="643600"/>
          </a:xfrm>
          <a:prstGeom prst="rect">
            <a:avLst/>
          </a:prstGeom>
          <a:noFill/>
          <a:ln>
            <a:noFill/>
          </a:ln>
        </p:spPr>
        <p:txBody>
          <a:bodyPr spcFirstLastPara="1" wrap="square" lIns="91425"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As a/an</a:t>
            </a:r>
            <a:endParaRPr sz="1900" b="1" i="0" u="none" strike="noStrike" cap="none">
              <a:solidFill>
                <a:srgbClr val="3C4043"/>
              </a:solidFill>
              <a:latin typeface="Google Sans"/>
              <a:ea typeface="Google Sans"/>
              <a:cs typeface="Google Sans"/>
              <a:sym typeface="Google Sans"/>
            </a:endParaRPr>
          </a:p>
        </p:txBody>
      </p:sp>
      <p:sp>
        <p:nvSpPr>
          <p:cNvPr id="148" name="Google Shape;148;p20"/>
          <p:cNvSpPr txBox="1"/>
          <p:nvPr/>
        </p:nvSpPr>
        <p:spPr>
          <a:xfrm>
            <a:off x="267775" y="2998267"/>
            <a:ext cx="13326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I want to</a:t>
            </a:r>
            <a:endParaRPr sz="1900" b="1" i="0" u="none" strike="noStrike" cap="none">
              <a:solidFill>
                <a:srgbClr val="3C4043"/>
              </a:solidFill>
              <a:latin typeface="Google Sans"/>
              <a:ea typeface="Google Sans"/>
              <a:cs typeface="Google Sans"/>
              <a:sym typeface="Google Sans"/>
            </a:endParaRPr>
          </a:p>
        </p:txBody>
      </p:sp>
      <p:sp>
        <p:nvSpPr>
          <p:cNvPr id="149" name="Google Shape;149;p20"/>
          <p:cNvSpPr txBox="1"/>
          <p:nvPr/>
        </p:nvSpPr>
        <p:spPr>
          <a:xfrm>
            <a:off x="292875" y="4355300"/>
            <a:ext cx="10413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so that</a:t>
            </a:r>
            <a:endParaRPr sz="1900" b="1" i="0" u="none" strike="noStrike" cap="none">
              <a:solidFill>
                <a:srgbClr val="3C4043"/>
              </a:solidFill>
              <a:latin typeface="Google Sans"/>
              <a:ea typeface="Google Sans"/>
              <a:cs typeface="Google Sans"/>
              <a:sym typeface="Google Sans"/>
            </a:endParaRPr>
          </a:p>
        </p:txBody>
      </p:sp>
      <p:sp>
        <p:nvSpPr>
          <p:cNvPr id="150" name="Google Shape;150;p20"/>
          <p:cNvSpPr txBox="1"/>
          <p:nvPr/>
        </p:nvSpPr>
        <p:spPr>
          <a:xfrm>
            <a:off x="1370400" y="2367267"/>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type of user</a:t>
            </a:r>
            <a:endParaRPr sz="1200" i="0" u="none" strike="noStrike" cap="none">
              <a:solidFill>
                <a:srgbClr val="575757"/>
              </a:solidFill>
              <a:latin typeface="Google Sans"/>
              <a:ea typeface="Google Sans"/>
              <a:cs typeface="Google Sans"/>
              <a:sym typeface="Google Sans"/>
            </a:endParaRPr>
          </a:p>
        </p:txBody>
      </p:sp>
      <p:sp>
        <p:nvSpPr>
          <p:cNvPr id="151" name="Google Shape;151;p20"/>
          <p:cNvSpPr txBox="1"/>
          <p:nvPr/>
        </p:nvSpPr>
        <p:spPr>
          <a:xfrm>
            <a:off x="1370325" y="3505000"/>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action</a:t>
            </a:r>
            <a:endParaRPr sz="1200" i="0" u="none" strike="noStrike" cap="none">
              <a:solidFill>
                <a:srgbClr val="575757"/>
              </a:solidFill>
              <a:latin typeface="Google Sans"/>
              <a:ea typeface="Google Sans"/>
              <a:cs typeface="Google Sans"/>
              <a:sym typeface="Google Sans"/>
            </a:endParaRPr>
          </a:p>
        </p:txBody>
      </p:sp>
      <p:sp>
        <p:nvSpPr>
          <p:cNvPr id="152" name="Google Shape;152;p20"/>
          <p:cNvSpPr txBox="1"/>
          <p:nvPr/>
        </p:nvSpPr>
        <p:spPr>
          <a:xfrm>
            <a:off x="1370400" y="4825033"/>
            <a:ext cx="7273200" cy="410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benefit</a:t>
            </a:r>
            <a:endParaRPr sz="1200" i="0" u="none" strike="noStrike" cap="none">
              <a:solidFill>
                <a:srgbClr val="575757"/>
              </a:solidFill>
              <a:latin typeface="Google Sans"/>
              <a:ea typeface="Google Sans"/>
              <a:cs typeface="Google Sans"/>
              <a:sym typeface="Google Sans"/>
            </a:endParaRPr>
          </a:p>
        </p:txBody>
      </p:sp>
      <p:sp>
        <p:nvSpPr>
          <p:cNvPr id="153" name="Google Shape;153;p20"/>
          <p:cNvSpPr txBox="1"/>
          <p:nvPr/>
        </p:nvSpPr>
        <p:spPr>
          <a:xfrm>
            <a:off x="8572800" y="4178367"/>
            <a:ext cx="122700" cy="6916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i="0" u="none" strike="noStrike" cap="none">
                <a:solidFill>
                  <a:srgbClr val="5F6368"/>
                </a:solidFill>
                <a:latin typeface="Google Sans"/>
                <a:ea typeface="Google Sans"/>
                <a:cs typeface="Google Sans"/>
                <a:sym typeface="Google Sans"/>
              </a:rPr>
              <a:t>.</a:t>
            </a:r>
            <a:endParaRPr sz="2400" i="0" u="none" strike="noStrike" cap="none">
              <a:solidFill>
                <a:srgbClr val="5F6368"/>
              </a:solidFill>
              <a:latin typeface="Google Sans"/>
              <a:ea typeface="Google Sans"/>
              <a:cs typeface="Google Sans"/>
              <a:sym typeface="Google Sans"/>
            </a:endParaRPr>
          </a:p>
        </p:txBody>
      </p:sp>
      <p:cxnSp>
        <p:nvCxnSpPr>
          <p:cNvPr id="154" name="Google Shape;154;p20"/>
          <p:cNvCxnSpPr/>
          <p:nvPr/>
        </p:nvCxnSpPr>
        <p:spPr>
          <a:xfrm>
            <a:off x="1370408" y="22850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5" name="Google Shape;155;p20"/>
          <p:cNvCxnSpPr/>
          <p:nvPr/>
        </p:nvCxnSpPr>
        <p:spPr>
          <a:xfrm>
            <a:off x="1370408" y="35042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6" name="Google Shape;156;p20"/>
          <p:cNvCxnSpPr/>
          <p:nvPr/>
        </p:nvCxnSpPr>
        <p:spPr>
          <a:xfrm>
            <a:off x="1370408" y="4825028"/>
            <a:ext cx="7273200" cy="0"/>
          </a:xfrm>
          <a:prstGeom prst="straightConnector1">
            <a:avLst/>
          </a:prstGeom>
          <a:noFill/>
          <a:ln w="19050" cap="flat" cmpd="sng">
            <a:solidFill>
              <a:schemeClr val="dk2"/>
            </a:solidFill>
            <a:prstDash val="solid"/>
            <a:round/>
            <a:headEnd type="none" w="med" len="med"/>
            <a:tailEnd type="none" w="med" len="med"/>
          </a:ln>
        </p:spPr>
      </p:cxnSp>
      <p:sp>
        <p:nvSpPr>
          <p:cNvPr id="157" name="Google Shape;157;p20"/>
          <p:cNvSpPr txBox="1">
            <a:spLocks noGrp="1"/>
          </p:cNvSpPr>
          <p:nvPr>
            <p:ph type="body" idx="1"/>
          </p:nvPr>
        </p:nvSpPr>
        <p:spPr>
          <a:xfrm>
            <a:off x="1364425" y="182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967D2"/>
              </a:buClr>
              <a:buSzPts val="1600"/>
              <a:buFont typeface="Google Sans"/>
              <a:buChar char="●"/>
              <a:defRPr sz="1600">
                <a:solidFill>
                  <a:srgbClr val="1967D2"/>
                </a:solidFill>
                <a:latin typeface="Google Sans"/>
                <a:ea typeface="Google Sans"/>
                <a:cs typeface="Google Sans"/>
                <a:sym typeface="Google Sans"/>
              </a:defRPr>
            </a:lvl1pPr>
            <a:lvl2pPr marL="914400" lvl="1" indent="-317500" rtl="0">
              <a:spcBef>
                <a:spcPts val="0"/>
              </a:spcBef>
              <a:spcAft>
                <a:spcPts val="0"/>
              </a:spcAft>
              <a:buClr>
                <a:srgbClr val="1967D2"/>
              </a:buClr>
              <a:buSzPts val="1400"/>
              <a:buChar char="○"/>
              <a:defRPr>
                <a:solidFill>
                  <a:srgbClr val="1967D2"/>
                </a:solidFill>
              </a:defRPr>
            </a:lvl2pPr>
            <a:lvl3pPr marL="1371600" lvl="2" indent="-317500" rtl="0">
              <a:spcBef>
                <a:spcPts val="0"/>
              </a:spcBef>
              <a:spcAft>
                <a:spcPts val="0"/>
              </a:spcAft>
              <a:buClr>
                <a:srgbClr val="1967D2"/>
              </a:buClr>
              <a:buSzPts val="1400"/>
              <a:buChar char="■"/>
              <a:defRPr>
                <a:solidFill>
                  <a:srgbClr val="1967D2"/>
                </a:solidFill>
              </a:defRPr>
            </a:lvl3pPr>
            <a:lvl4pPr marL="1828800" lvl="3" indent="-317500" rtl="0">
              <a:spcBef>
                <a:spcPts val="0"/>
              </a:spcBef>
              <a:spcAft>
                <a:spcPts val="0"/>
              </a:spcAft>
              <a:buClr>
                <a:srgbClr val="1967D2"/>
              </a:buClr>
              <a:buSzPts val="1400"/>
              <a:buChar char="●"/>
              <a:defRPr>
                <a:solidFill>
                  <a:srgbClr val="1967D2"/>
                </a:solidFill>
              </a:defRPr>
            </a:lvl4pPr>
            <a:lvl5pPr marL="2286000" lvl="4" indent="-317500" rtl="0">
              <a:spcBef>
                <a:spcPts val="0"/>
              </a:spcBef>
              <a:spcAft>
                <a:spcPts val="0"/>
              </a:spcAft>
              <a:buClr>
                <a:srgbClr val="1967D2"/>
              </a:buClr>
              <a:buSzPts val="1400"/>
              <a:buChar char="○"/>
              <a:defRPr>
                <a:solidFill>
                  <a:srgbClr val="1967D2"/>
                </a:solidFill>
              </a:defRPr>
            </a:lvl5pPr>
            <a:lvl6pPr marL="2743200" lvl="5" indent="-317500" rtl="0">
              <a:spcBef>
                <a:spcPts val="0"/>
              </a:spcBef>
              <a:spcAft>
                <a:spcPts val="0"/>
              </a:spcAft>
              <a:buClr>
                <a:srgbClr val="1967D2"/>
              </a:buClr>
              <a:buSzPts val="1400"/>
              <a:buChar char="■"/>
              <a:defRPr>
                <a:solidFill>
                  <a:srgbClr val="1967D2"/>
                </a:solidFill>
              </a:defRPr>
            </a:lvl6pPr>
            <a:lvl7pPr marL="3200400" lvl="6" indent="-317500" rtl="0">
              <a:spcBef>
                <a:spcPts val="0"/>
              </a:spcBef>
              <a:spcAft>
                <a:spcPts val="0"/>
              </a:spcAft>
              <a:buClr>
                <a:srgbClr val="1967D2"/>
              </a:buClr>
              <a:buSzPts val="1400"/>
              <a:buChar char="●"/>
              <a:defRPr>
                <a:solidFill>
                  <a:srgbClr val="1967D2"/>
                </a:solidFill>
              </a:defRPr>
            </a:lvl7pPr>
            <a:lvl8pPr marL="3657600" lvl="7" indent="-317500" rtl="0">
              <a:spcBef>
                <a:spcPts val="0"/>
              </a:spcBef>
              <a:spcAft>
                <a:spcPts val="0"/>
              </a:spcAft>
              <a:buClr>
                <a:srgbClr val="1967D2"/>
              </a:buClr>
              <a:buSzPts val="1400"/>
              <a:buChar char="○"/>
              <a:defRPr>
                <a:solidFill>
                  <a:srgbClr val="1967D2"/>
                </a:solidFill>
              </a:defRPr>
            </a:lvl8pPr>
            <a:lvl9pPr marL="4114800" lvl="8" indent="-317500" rtl="0">
              <a:spcBef>
                <a:spcPts val="0"/>
              </a:spcBef>
              <a:spcAft>
                <a:spcPts val="0"/>
              </a:spcAft>
              <a:buClr>
                <a:srgbClr val="1967D2"/>
              </a:buClr>
              <a:buSzPts val="1400"/>
              <a:buChar char="■"/>
              <a:defRPr>
                <a:solidFill>
                  <a:srgbClr val="1967D2"/>
                </a:solidFill>
              </a:defRPr>
            </a:lvl9pPr>
          </a:lstStyle>
          <a:p>
            <a:pPr lvl="0"/>
            <a:r>
              <a:rPr lang="en-US"/>
              <a:t>Click to edit Master text styles</a:t>
            </a:r>
          </a:p>
        </p:txBody>
      </p:sp>
      <p:sp>
        <p:nvSpPr>
          <p:cNvPr id="158" name="Google Shape;158;p20"/>
          <p:cNvSpPr txBox="1">
            <a:spLocks noGrp="1"/>
          </p:cNvSpPr>
          <p:nvPr>
            <p:ph type="body" idx="2"/>
          </p:nvPr>
        </p:nvSpPr>
        <p:spPr>
          <a:xfrm>
            <a:off x="1364425" y="30464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C5221F"/>
              </a:buClr>
              <a:buSzPts val="1600"/>
              <a:buFont typeface="Google Sans"/>
              <a:buChar char="●"/>
              <a:defRPr sz="1600">
                <a:solidFill>
                  <a:srgbClr val="C5221F"/>
                </a:solidFill>
                <a:latin typeface="Google Sans"/>
                <a:ea typeface="Google Sans"/>
                <a:cs typeface="Google Sans"/>
                <a:sym typeface="Google Sans"/>
              </a:defRPr>
            </a:lvl1pPr>
            <a:lvl2pPr marL="914400" lvl="1" indent="-317500" rtl="0">
              <a:spcBef>
                <a:spcPts val="0"/>
              </a:spcBef>
              <a:spcAft>
                <a:spcPts val="0"/>
              </a:spcAft>
              <a:buClr>
                <a:srgbClr val="C5221F"/>
              </a:buClr>
              <a:buSzPts val="1400"/>
              <a:buChar char="○"/>
              <a:defRPr>
                <a:solidFill>
                  <a:srgbClr val="C5221F"/>
                </a:solidFill>
              </a:defRPr>
            </a:lvl2pPr>
            <a:lvl3pPr marL="1371600" lvl="2" indent="-317500" rtl="0">
              <a:spcBef>
                <a:spcPts val="0"/>
              </a:spcBef>
              <a:spcAft>
                <a:spcPts val="0"/>
              </a:spcAft>
              <a:buClr>
                <a:srgbClr val="C5221F"/>
              </a:buClr>
              <a:buSzPts val="1400"/>
              <a:buChar char="■"/>
              <a:defRPr>
                <a:solidFill>
                  <a:srgbClr val="C5221F"/>
                </a:solidFill>
              </a:defRPr>
            </a:lvl3pPr>
            <a:lvl4pPr marL="1828800" lvl="3" indent="-317500" rtl="0">
              <a:spcBef>
                <a:spcPts val="0"/>
              </a:spcBef>
              <a:spcAft>
                <a:spcPts val="0"/>
              </a:spcAft>
              <a:buClr>
                <a:srgbClr val="C5221F"/>
              </a:buClr>
              <a:buSzPts val="1400"/>
              <a:buChar char="●"/>
              <a:defRPr>
                <a:solidFill>
                  <a:srgbClr val="C5221F"/>
                </a:solidFill>
              </a:defRPr>
            </a:lvl4pPr>
            <a:lvl5pPr marL="2286000" lvl="4" indent="-317500" rtl="0">
              <a:spcBef>
                <a:spcPts val="0"/>
              </a:spcBef>
              <a:spcAft>
                <a:spcPts val="0"/>
              </a:spcAft>
              <a:buClr>
                <a:srgbClr val="C5221F"/>
              </a:buClr>
              <a:buSzPts val="1400"/>
              <a:buChar char="○"/>
              <a:defRPr>
                <a:solidFill>
                  <a:srgbClr val="C5221F"/>
                </a:solidFill>
              </a:defRPr>
            </a:lvl5pPr>
            <a:lvl6pPr marL="2743200" lvl="5" indent="-317500" rtl="0">
              <a:spcBef>
                <a:spcPts val="0"/>
              </a:spcBef>
              <a:spcAft>
                <a:spcPts val="0"/>
              </a:spcAft>
              <a:buClr>
                <a:srgbClr val="C5221F"/>
              </a:buClr>
              <a:buSzPts val="1400"/>
              <a:buChar char="■"/>
              <a:defRPr>
                <a:solidFill>
                  <a:srgbClr val="C5221F"/>
                </a:solidFill>
              </a:defRPr>
            </a:lvl6pPr>
            <a:lvl7pPr marL="3200400" lvl="6" indent="-317500" rtl="0">
              <a:spcBef>
                <a:spcPts val="0"/>
              </a:spcBef>
              <a:spcAft>
                <a:spcPts val="0"/>
              </a:spcAft>
              <a:buClr>
                <a:srgbClr val="C5221F"/>
              </a:buClr>
              <a:buSzPts val="1400"/>
              <a:buChar char="●"/>
              <a:defRPr>
                <a:solidFill>
                  <a:srgbClr val="C5221F"/>
                </a:solidFill>
              </a:defRPr>
            </a:lvl7pPr>
            <a:lvl8pPr marL="3657600" lvl="7" indent="-317500" rtl="0">
              <a:spcBef>
                <a:spcPts val="0"/>
              </a:spcBef>
              <a:spcAft>
                <a:spcPts val="0"/>
              </a:spcAft>
              <a:buClr>
                <a:srgbClr val="C5221F"/>
              </a:buClr>
              <a:buSzPts val="1400"/>
              <a:buChar char="○"/>
              <a:defRPr>
                <a:solidFill>
                  <a:srgbClr val="C5221F"/>
                </a:solidFill>
              </a:defRPr>
            </a:lvl8pPr>
            <a:lvl9pPr marL="4114800" lvl="8" indent="-317500" rtl="0">
              <a:spcBef>
                <a:spcPts val="0"/>
              </a:spcBef>
              <a:spcAft>
                <a:spcPts val="0"/>
              </a:spcAft>
              <a:buClr>
                <a:srgbClr val="C5221F"/>
              </a:buClr>
              <a:buSzPts val="1400"/>
              <a:buChar char="■"/>
              <a:defRPr>
                <a:solidFill>
                  <a:srgbClr val="C5221F"/>
                </a:solidFill>
              </a:defRPr>
            </a:lvl9pPr>
          </a:lstStyle>
          <a:p>
            <a:pPr lvl="0"/>
            <a:r>
              <a:rPr lang="en-US"/>
              <a:t>Click to edit Master text styles</a:t>
            </a:r>
          </a:p>
        </p:txBody>
      </p:sp>
      <p:sp>
        <p:nvSpPr>
          <p:cNvPr id="159" name="Google Shape;159;p20"/>
          <p:cNvSpPr txBox="1">
            <a:spLocks noGrp="1"/>
          </p:cNvSpPr>
          <p:nvPr>
            <p:ph type="body" idx="3"/>
          </p:nvPr>
        </p:nvSpPr>
        <p:spPr>
          <a:xfrm>
            <a:off x="1364425" y="436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88038"/>
              </a:buClr>
              <a:buSzPts val="1600"/>
              <a:buFont typeface="Google Sans"/>
              <a:buChar char="●"/>
              <a:defRPr sz="1600">
                <a:solidFill>
                  <a:srgbClr val="188038"/>
                </a:solidFill>
                <a:latin typeface="Google Sans"/>
                <a:ea typeface="Google Sans"/>
                <a:cs typeface="Google Sans"/>
                <a:sym typeface="Google Sans"/>
              </a:defRPr>
            </a:lvl1pPr>
            <a:lvl2pPr marL="914400" lvl="1" indent="-317500" rtl="0">
              <a:spcBef>
                <a:spcPts val="0"/>
              </a:spcBef>
              <a:spcAft>
                <a:spcPts val="0"/>
              </a:spcAft>
              <a:buClr>
                <a:srgbClr val="188038"/>
              </a:buClr>
              <a:buSzPts val="1400"/>
              <a:buChar char="○"/>
              <a:defRPr>
                <a:solidFill>
                  <a:srgbClr val="188038"/>
                </a:solidFill>
              </a:defRPr>
            </a:lvl2pPr>
            <a:lvl3pPr marL="1371600" lvl="2" indent="-317500" rtl="0">
              <a:spcBef>
                <a:spcPts val="0"/>
              </a:spcBef>
              <a:spcAft>
                <a:spcPts val="0"/>
              </a:spcAft>
              <a:buClr>
                <a:srgbClr val="188038"/>
              </a:buClr>
              <a:buSzPts val="1400"/>
              <a:buChar char="■"/>
              <a:defRPr>
                <a:solidFill>
                  <a:srgbClr val="188038"/>
                </a:solidFill>
              </a:defRPr>
            </a:lvl3pPr>
            <a:lvl4pPr marL="1828800" lvl="3" indent="-317500" rtl="0">
              <a:spcBef>
                <a:spcPts val="0"/>
              </a:spcBef>
              <a:spcAft>
                <a:spcPts val="0"/>
              </a:spcAft>
              <a:buClr>
                <a:srgbClr val="188038"/>
              </a:buClr>
              <a:buSzPts val="1400"/>
              <a:buChar char="●"/>
              <a:defRPr>
                <a:solidFill>
                  <a:srgbClr val="188038"/>
                </a:solidFill>
              </a:defRPr>
            </a:lvl4pPr>
            <a:lvl5pPr marL="2286000" lvl="4" indent="-317500" rtl="0">
              <a:spcBef>
                <a:spcPts val="0"/>
              </a:spcBef>
              <a:spcAft>
                <a:spcPts val="0"/>
              </a:spcAft>
              <a:buClr>
                <a:srgbClr val="188038"/>
              </a:buClr>
              <a:buSzPts val="1400"/>
              <a:buChar char="○"/>
              <a:defRPr>
                <a:solidFill>
                  <a:srgbClr val="188038"/>
                </a:solidFill>
              </a:defRPr>
            </a:lvl5pPr>
            <a:lvl6pPr marL="2743200" lvl="5" indent="-317500" rtl="0">
              <a:spcBef>
                <a:spcPts val="0"/>
              </a:spcBef>
              <a:spcAft>
                <a:spcPts val="0"/>
              </a:spcAft>
              <a:buClr>
                <a:srgbClr val="188038"/>
              </a:buClr>
              <a:buSzPts val="1400"/>
              <a:buChar char="■"/>
              <a:defRPr>
                <a:solidFill>
                  <a:srgbClr val="188038"/>
                </a:solidFill>
              </a:defRPr>
            </a:lvl6pPr>
            <a:lvl7pPr marL="3200400" lvl="6" indent="-317500" rtl="0">
              <a:spcBef>
                <a:spcPts val="0"/>
              </a:spcBef>
              <a:spcAft>
                <a:spcPts val="0"/>
              </a:spcAft>
              <a:buClr>
                <a:srgbClr val="188038"/>
              </a:buClr>
              <a:buSzPts val="1400"/>
              <a:buChar char="●"/>
              <a:defRPr>
                <a:solidFill>
                  <a:srgbClr val="188038"/>
                </a:solidFill>
              </a:defRPr>
            </a:lvl7pPr>
            <a:lvl8pPr marL="3657600" lvl="7" indent="-317500" rtl="0">
              <a:spcBef>
                <a:spcPts val="0"/>
              </a:spcBef>
              <a:spcAft>
                <a:spcPts val="0"/>
              </a:spcAft>
              <a:buClr>
                <a:srgbClr val="188038"/>
              </a:buClr>
              <a:buSzPts val="1400"/>
              <a:buChar char="○"/>
              <a:defRPr>
                <a:solidFill>
                  <a:srgbClr val="188038"/>
                </a:solidFill>
              </a:defRPr>
            </a:lvl8pPr>
            <a:lvl9pPr marL="4114800" lvl="8" indent="-317500" rtl="0">
              <a:spcBef>
                <a:spcPts val="0"/>
              </a:spcBef>
              <a:spcAft>
                <a:spcPts val="0"/>
              </a:spcAft>
              <a:buClr>
                <a:srgbClr val="188038"/>
              </a:buClr>
              <a:buSzPts val="1400"/>
              <a:buChar char="■"/>
              <a:defRPr>
                <a:solidFill>
                  <a:srgbClr val="188038"/>
                </a:solidFill>
              </a:defRPr>
            </a:lvl9pPr>
          </a:lstStyle>
          <a:p>
            <a:pPr lvl="0"/>
            <a:r>
              <a:rPr lang="en-US"/>
              <a:t>Click to edit Master text styles</a:t>
            </a:r>
          </a:p>
        </p:txBody>
      </p:sp>
      <p:sp>
        <p:nvSpPr>
          <p:cNvPr id="160" name="Google Shape;160;p20"/>
          <p:cNvSpPr txBox="1"/>
          <p:nvPr/>
        </p:nvSpPr>
        <p:spPr>
          <a:xfrm>
            <a:off x="3593125" y="1197701"/>
            <a:ext cx="1663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434343"/>
              </a:solidFill>
              <a:latin typeface="Google Sans"/>
              <a:ea typeface="Google Sans"/>
              <a:cs typeface="Google Sans"/>
              <a:sym typeface="Google Sans"/>
            </a:endParaRPr>
          </a:p>
        </p:txBody>
      </p:sp>
      <p:sp>
        <p:nvSpPr>
          <p:cNvPr id="161" name="Google Shape;161;p20"/>
          <p:cNvSpPr txBox="1">
            <a:spLocks noGrp="1"/>
          </p:cNvSpPr>
          <p:nvPr>
            <p:ph type="body" idx="4"/>
          </p:nvPr>
        </p:nvSpPr>
        <p:spPr>
          <a:xfrm>
            <a:off x="3740125" y="1197700"/>
            <a:ext cx="1663500" cy="4108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Google Sans"/>
              <a:buChar char="●"/>
              <a:defRPr sz="1400">
                <a:latin typeface="Google Sans"/>
                <a:ea typeface="Google Sans"/>
                <a:cs typeface="Google Sans"/>
                <a:sym typeface="Google Sans"/>
              </a:defRPr>
            </a:lvl1pPr>
            <a:lvl2pPr marL="914400" lvl="1" indent="-317500" rtl="0">
              <a:spcBef>
                <a:spcPts val="0"/>
              </a:spcBef>
              <a:spcAft>
                <a:spcPts val="0"/>
              </a:spcAft>
              <a:buSzPts val="1400"/>
              <a:buFont typeface="Google Sans"/>
              <a:buChar char="○"/>
              <a:defRPr>
                <a:latin typeface="Google Sans"/>
                <a:ea typeface="Google Sans"/>
                <a:cs typeface="Google Sans"/>
                <a:sym typeface="Google Sans"/>
              </a:defRPr>
            </a:lvl2pPr>
            <a:lvl3pPr marL="1371600" lvl="2" indent="-317500" rtl="0">
              <a:spcBef>
                <a:spcPts val="0"/>
              </a:spcBef>
              <a:spcAft>
                <a:spcPts val="0"/>
              </a:spcAft>
              <a:buSzPts val="1400"/>
              <a:buFont typeface="Google Sans"/>
              <a:buChar char="■"/>
              <a:defRPr>
                <a:latin typeface="Google Sans"/>
                <a:ea typeface="Google Sans"/>
                <a:cs typeface="Google Sans"/>
                <a:sym typeface="Google Sans"/>
              </a:defRPr>
            </a:lvl3pPr>
            <a:lvl4pPr marL="1828800" lvl="3" indent="-317500" rtl="0">
              <a:spcBef>
                <a:spcPts val="0"/>
              </a:spcBef>
              <a:spcAft>
                <a:spcPts val="0"/>
              </a:spcAft>
              <a:buSzPts val="1400"/>
              <a:buFont typeface="Google Sans"/>
              <a:buChar char="●"/>
              <a:defRPr>
                <a:latin typeface="Google Sans"/>
                <a:ea typeface="Google Sans"/>
                <a:cs typeface="Google Sans"/>
                <a:sym typeface="Google Sans"/>
              </a:defRPr>
            </a:lvl4pPr>
            <a:lvl5pPr marL="2286000" lvl="4" indent="-317500" rtl="0">
              <a:spcBef>
                <a:spcPts val="0"/>
              </a:spcBef>
              <a:spcAft>
                <a:spcPts val="0"/>
              </a:spcAft>
              <a:buSzPts val="1400"/>
              <a:buFont typeface="Google Sans"/>
              <a:buChar char="○"/>
              <a:defRPr>
                <a:latin typeface="Google Sans"/>
                <a:ea typeface="Google Sans"/>
                <a:cs typeface="Google Sans"/>
                <a:sym typeface="Google Sans"/>
              </a:defRPr>
            </a:lvl5pPr>
            <a:lvl6pPr marL="2743200" lvl="5" indent="-317500" rtl="0">
              <a:spcBef>
                <a:spcPts val="0"/>
              </a:spcBef>
              <a:spcAft>
                <a:spcPts val="0"/>
              </a:spcAft>
              <a:buSzPts val="1400"/>
              <a:buFont typeface="Google Sans"/>
              <a:buChar char="■"/>
              <a:defRPr>
                <a:latin typeface="Google Sans"/>
                <a:ea typeface="Google Sans"/>
                <a:cs typeface="Google Sans"/>
                <a:sym typeface="Google Sans"/>
              </a:defRPr>
            </a:lvl6pPr>
            <a:lvl7pPr marL="3200400" lvl="6" indent="-317500" rtl="0">
              <a:spcBef>
                <a:spcPts val="0"/>
              </a:spcBef>
              <a:spcAft>
                <a:spcPts val="0"/>
              </a:spcAft>
              <a:buSzPts val="1400"/>
              <a:buFont typeface="Google Sans"/>
              <a:buChar char="●"/>
              <a:defRPr>
                <a:latin typeface="Google Sans"/>
                <a:ea typeface="Google Sans"/>
                <a:cs typeface="Google Sans"/>
                <a:sym typeface="Google Sans"/>
              </a:defRPr>
            </a:lvl7pPr>
            <a:lvl8pPr marL="3657600" lvl="7" indent="-317500" rtl="0">
              <a:spcBef>
                <a:spcPts val="0"/>
              </a:spcBef>
              <a:spcAft>
                <a:spcPts val="0"/>
              </a:spcAft>
              <a:buSzPts val="1400"/>
              <a:buFont typeface="Google Sans"/>
              <a:buChar char="○"/>
              <a:defRPr>
                <a:latin typeface="Google Sans"/>
                <a:ea typeface="Google Sans"/>
                <a:cs typeface="Google Sans"/>
                <a:sym typeface="Google Sans"/>
              </a:defRPr>
            </a:lvl8pPr>
            <a:lvl9pPr marL="4114800" lvl="8" indent="-317500" rtl="0">
              <a:spcBef>
                <a:spcPts val="0"/>
              </a:spcBef>
              <a:spcAft>
                <a:spcPts val="0"/>
              </a:spcAft>
              <a:buSzPts val="1400"/>
              <a:buFont typeface="Google Sans"/>
              <a:buChar char="■"/>
              <a:defRPr>
                <a:latin typeface="Google Sans"/>
                <a:ea typeface="Google Sans"/>
                <a:cs typeface="Google Sans"/>
                <a:sym typeface="Google Sans"/>
              </a:defRPr>
            </a:lvl9pPr>
          </a:lstStyle>
          <a:p>
            <a:pPr lvl="0"/>
            <a:r>
              <a:rPr lang="en-US"/>
              <a:t>Click to edit Master text styles</a:t>
            </a:r>
          </a:p>
        </p:txBody>
      </p:sp>
    </p:spTree>
    <p:extLst>
      <p:ext uri="{BB962C8B-B14F-4D97-AF65-F5344CB8AC3E}">
        <p14:creationId xmlns:p14="http://schemas.microsoft.com/office/powerpoint/2010/main" val="141619158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52B02B5-8667-48E1-9C5E-023FF341C704}" type="datetime1">
              <a:rPr lang="en-US" smtClean="0"/>
              <a:t>11/13/2023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7740102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4"/>
            <a:ext cx="8229600" cy="1252800"/>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828800"/>
            <a:ext cx="8229600" cy="4495800"/>
          </a:xfrm>
        </p:spPr>
        <p:txBody>
          <a:bodyPr/>
          <a:lstStyle>
            <a:lvl1pPr>
              <a:spcBef>
                <a:spcPts val="800"/>
              </a:spcBef>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185192982"/>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763224023"/>
      </p:ext>
    </p:extLst>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25562692"/>
      </p:ext>
    </p:extLst>
  </p:cSld>
  <p:clrMapOvr>
    <a:masterClrMapping/>
  </p:clrMapOvr>
  <p:transition spd="slow"/>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86000"/>
            <a:ext cx="4040188"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86000"/>
            <a:ext cx="4041775"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5C174D5-0113-4259-98F0-37CC1DF77000}" type="datetime1">
              <a:rPr lang="en-US" smtClean="0"/>
              <a:t>11/13/2023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489551605"/>
      </p:ext>
    </p:extLst>
  </p:cSld>
  <p:clrMapOvr>
    <a:masterClrMapping/>
  </p:clrMapOvr>
  <p:transition spd="slow"/>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fld id="{75C174D5-0113-4259-98F0-37CC1DF77000}" type="datetime1">
              <a:rPr lang="en-US" smtClean="0"/>
              <a:t>11/13/2023</a:t>
            </a:fld>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363310430"/>
      </p:ext>
    </p:extLst>
  </p:cSld>
  <p:clrMapOvr>
    <a:masterClrMapping/>
  </p:clrMapOvr>
  <p:transition spd="slow"/>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09252"/>
            <a:ext cx="4038600" cy="4815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71452"/>
            <a:ext cx="4038600" cy="2453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fld id="{75C174D5-0113-4259-98F0-37CC1DF77000}" type="datetime1">
              <a:rPr lang="en-US" smtClean="0"/>
              <a:t>11/13/2023</a:t>
            </a:fld>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047372454"/>
      </p:ext>
    </p:extLst>
  </p:cSld>
  <p:clrMapOvr>
    <a:masterClrMapping/>
  </p:clrMapOvr>
  <p:transition spd="slow"/>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8F45AD6-00BF-4BF7-93C3-60258E46BD1E}" type="datetime1">
              <a:rPr lang="en-US" smtClean="0"/>
              <a:t>11/13/2023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93310904"/>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461125"/>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fld id="{75C174D5-0113-4259-98F0-37CC1DF77000}" type="datetime1">
              <a:rPr lang="en-US" smtClean="0"/>
              <a:t>11/13/2023</a:t>
            </a:fld>
            <a:endParaRPr lang="en-US"/>
          </a:p>
        </p:txBody>
      </p:sp>
      <p:sp>
        <p:nvSpPr>
          <p:cNvPr id="5" name="Footer Placeholder 4"/>
          <p:cNvSpPr>
            <a:spLocks noGrp="1"/>
          </p:cNvSpPr>
          <p:nvPr>
            <p:ph type="ftr" sz="quarter" idx="3"/>
          </p:nvPr>
        </p:nvSpPr>
        <p:spPr>
          <a:xfrm>
            <a:off x="3124200" y="6461125"/>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461125"/>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fld id="{B6F15528-21DE-4FAA-801E-634DDDAF4B2B}" type="slidenum">
              <a:rPr lang="en-US" smtClean="0"/>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259240626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Arial Narrow" panose="020B0606020202030204" pitchFamily="34" charset="0"/>
          <a:ea typeface="Arial Narrow" panose="020B0606020202030204"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2800" kern="1200">
          <a:solidFill>
            <a:schemeClr val="tx1"/>
          </a:solidFill>
          <a:latin typeface="+mj-lt"/>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j-lt"/>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200" kern="1200">
          <a:solidFill>
            <a:schemeClr val="tx1"/>
          </a:solidFill>
          <a:latin typeface="+mj-lt"/>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j-lt"/>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800" kern="1200">
          <a:solidFill>
            <a:schemeClr val="tx1"/>
          </a:solidFill>
          <a:latin typeface="+mj-lt"/>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3C60B-06A5-86F9-2C87-F118DDD43566}"/>
              </a:ext>
            </a:extLst>
          </p:cNvPr>
          <p:cNvSpPr>
            <a:spLocks noGrp="1"/>
          </p:cNvSpPr>
          <p:nvPr>
            <p:ph type="ctrTitle"/>
          </p:nvPr>
        </p:nvSpPr>
        <p:spPr/>
        <p:txBody>
          <a:bodyPr/>
          <a:lstStyle/>
          <a:p>
            <a:r>
              <a:rPr lang="en-US">
                <a:sym typeface="Arial"/>
              </a:rPr>
              <a:t>Build Wireframes and Low-Fidelity Prototypes</a:t>
            </a:r>
          </a:p>
        </p:txBody>
      </p:sp>
      <p:sp>
        <p:nvSpPr>
          <p:cNvPr id="5" name="Subtitle 4">
            <a:extLst>
              <a:ext uri="{FF2B5EF4-FFF2-40B4-BE49-F238E27FC236}">
                <a16:creationId xmlns:a16="http://schemas.microsoft.com/office/drawing/2014/main" id="{0B8D633E-6E26-B580-D47F-BD93A630000B}"/>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C3D07FD5-E65B-9697-6307-8FC41DACB48F}"/>
              </a:ext>
            </a:extLst>
          </p:cNvPr>
          <p:cNvSpPr>
            <a:spLocks noGrp="1"/>
          </p:cNvSpPr>
          <p:nvPr>
            <p:ph type="sldNum" sz="quarter" idx="12"/>
          </p:nvPr>
        </p:nvSpPr>
        <p:spPr/>
        <p:txBody>
          <a:bodyPr/>
          <a:lstStyle/>
          <a:p>
            <a:fld id="{B6F15528-21DE-4FAA-801E-634DDDAF4B2B}" type="slidenum">
              <a:rPr lang="en-US" smtClean="0"/>
              <a:t>1</a:t>
            </a:fld>
            <a:endParaRPr lang="en-US"/>
          </a:p>
        </p:txBody>
      </p:sp>
    </p:spTree>
    <p:extLst>
      <p:ext uri="{BB962C8B-B14F-4D97-AF65-F5344CB8AC3E}">
        <p14:creationId xmlns:p14="http://schemas.microsoft.com/office/powerpoint/2010/main" val="1592132483"/>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9450-3ED2-7A8F-5C0A-BF20D561CBC1}"/>
              </a:ext>
            </a:extLst>
          </p:cNvPr>
          <p:cNvSpPr>
            <a:spLocks noGrp="1"/>
          </p:cNvSpPr>
          <p:nvPr>
            <p:ph type="title"/>
          </p:nvPr>
        </p:nvSpPr>
        <p:spPr>
          <a:xfrm>
            <a:off x="457200" y="409575"/>
            <a:ext cx="8229600" cy="962025"/>
          </a:xfrm>
        </p:spPr>
        <p:txBody>
          <a:bodyPr/>
          <a:lstStyle/>
          <a:p>
            <a:r>
              <a:rPr lang="en-US"/>
              <a:t>How to create a goal statement </a:t>
            </a:r>
          </a:p>
        </p:txBody>
      </p:sp>
      <p:sp>
        <p:nvSpPr>
          <p:cNvPr id="3" name="Content Placeholder 2">
            <a:extLst>
              <a:ext uri="{FF2B5EF4-FFF2-40B4-BE49-F238E27FC236}">
                <a16:creationId xmlns:a16="http://schemas.microsoft.com/office/drawing/2014/main" id="{6BE40674-E17E-9A9B-9A69-6C18772CB85A}"/>
              </a:ext>
            </a:extLst>
          </p:cNvPr>
          <p:cNvSpPr>
            <a:spLocks noGrp="1"/>
          </p:cNvSpPr>
          <p:nvPr>
            <p:ph idx="1"/>
          </p:nvPr>
        </p:nvSpPr>
        <p:spPr>
          <a:xfrm>
            <a:off x="457200" y="1524000"/>
            <a:ext cx="8229600" cy="4800600"/>
          </a:xfrm>
        </p:spPr>
        <p:txBody>
          <a:bodyPr>
            <a:normAutofit lnSpcReduction="10000"/>
          </a:bodyPr>
          <a:lstStyle/>
          <a:p>
            <a:pPr marL="0" indent="0">
              <a:buNone/>
            </a:pPr>
            <a:r>
              <a:rPr lang="en-US" b="1">
                <a:solidFill>
                  <a:srgbClr val="0000CC"/>
                </a:solidFill>
              </a:rPr>
              <a:t>1. Revisit the problem statement.</a:t>
            </a:r>
          </a:p>
          <a:p>
            <a:pPr lvl="1"/>
            <a:r>
              <a:rPr lang="en-US"/>
              <a:t>Need to understand the users problem before design a solution</a:t>
            </a:r>
          </a:p>
          <a:p>
            <a:pPr marL="0" indent="0">
              <a:buNone/>
            </a:pPr>
            <a:r>
              <a:rPr lang="en-US" b="1">
                <a:solidFill>
                  <a:srgbClr val="0000CC"/>
                </a:solidFill>
              </a:rPr>
              <a:t>2. Transition from identifying the problem to defining the design goal.</a:t>
            </a:r>
          </a:p>
          <a:p>
            <a:pPr marL="457200" lvl="1" indent="0">
              <a:buNone/>
            </a:pPr>
            <a:r>
              <a:rPr lang="en-US"/>
              <a:t>A strong goal statement:</a:t>
            </a:r>
          </a:p>
          <a:p>
            <a:pPr lvl="1"/>
            <a:r>
              <a:rPr lang="en-US"/>
              <a:t>Describes a </a:t>
            </a:r>
            <a:r>
              <a:rPr lang="en-US" b="1" i="1"/>
              <a:t>specific action </a:t>
            </a:r>
            <a:r>
              <a:rPr lang="en-US"/>
              <a:t>users can take or </a:t>
            </a:r>
            <a:r>
              <a:rPr lang="en-US" b="1">
                <a:solidFill>
                  <a:srgbClr val="0000CC"/>
                </a:solidFill>
              </a:rPr>
              <a:t>what</a:t>
            </a:r>
            <a:r>
              <a:rPr lang="en-US"/>
              <a:t> the product will do.</a:t>
            </a:r>
          </a:p>
          <a:p>
            <a:pPr lvl="1"/>
            <a:r>
              <a:rPr lang="en-US"/>
              <a:t>Defines </a:t>
            </a:r>
            <a:r>
              <a:rPr lang="en-US" b="1">
                <a:solidFill>
                  <a:srgbClr val="0000CC"/>
                </a:solidFill>
              </a:rPr>
              <a:t>who</a:t>
            </a:r>
            <a:r>
              <a:rPr lang="en-US"/>
              <a:t> the action will affect.</a:t>
            </a:r>
          </a:p>
          <a:p>
            <a:pPr lvl="1"/>
            <a:r>
              <a:rPr lang="en-US"/>
              <a:t>States the </a:t>
            </a:r>
            <a:r>
              <a:rPr lang="en-US" b="1" i="1"/>
              <a:t>positive impact </a:t>
            </a:r>
            <a:r>
              <a:rPr lang="en-US"/>
              <a:t>of the action or </a:t>
            </a:r>
            <a:r>
              <a:rPr lang="en-US" b="1">
                <a:solidFill>
                  <a:srgbClr val="0000CC"/>
                </a:solidFill>
              </a:rPr>
              <a:t>why</a:t>
            </a:r>
            <a:r>
              <a:rPr lang="en-US"/>
              <a:t> the product solves the user's need.</a:t>
            </a:r>
          </a:p>
          <a:p>
            <a:pPr lvl="1"/>
            <a:r>
              <a:rPr lang="en-US"/>
              <a:t>Outline </a:t>
            </a:r>
            <a:r>
              <a:rPr lang="en-US" b="1" i="1"/>
              <a:t>success</a:t>
            </a:r>
            <a:r>
              <a:rPr lang="en-US"/>
              <a:t> in measurable terms</a:t>
            </a:r>
          </a:p>
          <a:p>
            <a:endParaRPr lang="en-US"/>
          </a:p>
          <a:p>
            <a:endParaRPr lang="en-US"/>
          </a:p>
        </p:txBody>
      </p:sp>
      <p:sp>
        <p:nvSpPr>
          <p:cNvPr id="4" name="Slide Number Placeholder 3">
            <a:extLst>
              <a:ext uri="{FF2B5EF4-FFF2-40B4-BE49-F238E27FC236}">
                <a16:creationId xmlns:a16="http://schemas.microsoft.com/office/drawing/2014/main" id="{F234A5E4-A7A3-F1BD-F8D2-47A678780247}"/>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82860737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4C6042-5422-D11E-CACC-86F67050FBEF}"/>
              </a:ext>
            </a:extLst>
          </p:cNvPr>
          <p:cNvSpPr>
            <a:spLocks noGrp="1"/>
          </p:cNvSpPr>
          <p:nvPr>
            <p:ph type="title"/>
          </p:nvPr>
        </p:nvSpPr>
        <p:spPr/>
        <p:txBody>
          <a:bodyPr/>
          <a:lstStyle/>
          <a:p>
            <a:r>
              <a:rPr lang="en-US"/>
              <a:t>Goal statement template</a:t>
            </a:r>
          </a:p>
        </p:txBody>
      </p:sp>
      <p:sp>
        <p:nvSpPr>
          <p:cNvPr id="3" name="Content Placeholder 2">
            <a:extLst>
              <a:ext uri="{FF2B5EF4-FFF2-40B4-BE49-F238E27FC236}">
                <a16:creationId xmlns:a16="http://schemas.microsoft.com/office/drawing/2014/main" id="{FA723441-27F2-7EBF-DD35-498CA3508065}"/>
              </a:ext>
            </a:extLst>
          </p:cNvPr>
          <p:cNvSpPr>
            <a:spLocks noGrp="1"/>
          </p:cNvSpPr>
          <p:nvPr>
            <p:ph sz="quarter" idx="13"/>
          </p:nvPr>
        </p:nvSpPr>
        <p:spPr>
          <a:xfrm>
            <a:off x="457200" y="1524000"/>
            <a:ext cx="8229600" cy="533400"/>
          </a:xfrm>
        </p:spPr>
        <p:txBody>
          <a:bodyPr/>
          <a:lstStyle/>
          <a:p>
            <a:r>
              <a:rPr lang="en-US"/>
              <a:t>Fill in this template:</a:t>
            </a:r>
          </a:p>
          <a:p>
            <a:endParaRPr lang="en-US"/>
          </a:p>
        </p:txBody>
      </p:sp>
      <p:pic>
        <p:nvPicPr>
          <p:cNvPr id="10" name="Content Placeholder 9">
            <a:extLst>
              <a:ext uri="{FF2B5EF4-FFF2-40B4-BE49-F238E27FC236}">
                <a16:creationId xmlns:a16="http://schemas.microsoft.com/office/drawing/2014/main" id="{A5E6BAB2-8EE7-12D8-A5EE-B4E177961A9E}"/>
              </a:ext>
            </a:extLst>
          </p:cNvPr>
          <p:cNvPicPr>
            <a:picLocks noGrp="1" noChangeAspect="1"/>
          </p:cNvPicPr>
          <p:nvPr>
            <p:ph sz="quarter" idx="14"/>
          </p:nvPr>
        </p:nvPicPr>
        <p:blipFill>
          <a:blip r:embed="rId2"/>
          <a:stretch>
            <a:fillRect/>
          </a:stretch>
        </p:blipFill>
        <p:spPr>
          <a:xfrm>
            <a:off x="493643" y="2133600"/>
            <a:ext cx="8229600" cy="3831907"/>
          </a:xfrm>
        </p:spPr>
      </p:pic>
      <p:sp>
        <p:nvSpPr>
          <p:cNvPr id="4" name="Slide Number Placeholder 3">
            <a:extLst>
              <a:ext uri="{FF2B5EF4-FFF2-40B4-BE49-F238E27FC236}">
                <a16:creationId xmlns:a16="http://schemas.microsoft.com/office/drawing/2014/main" id="{B8396516-6F45-7628-F62B-7E81CACBD6E5}"/>
              </a:ext>
            </a:extLst>
          </p:cNvPr>
          <p:cNvSpPr>
            <a:spLocks noGrp="1"/>
          </p:cNvSpPr>
          <p:nvPr>
            <p:ph type="sldNum" sz="quarter" idx="17"/>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20176615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F69C-E2B0-4F72-1841-C95A3FDEBEA7}"/>
              </a:ext>
            </a:extLst>
          </p:cNvPr>
          <p:cNvSpPr>
            <a:spLocks noGrp="1"/>
          </p:cNvSpPr>
          <p:nvPr>
            <p:ph type="title"/>
          </p:nvPr>
        </p:nvSpPr>
        <p:spPr/>
        <p:txBody>
          <a:bodyPr/>
          <a:lstStyle/>
          <a:p>
            <a:r>
              <a:rPr lang="en-US"/>
              <a:t>Example: a problem statement </a:t>
            </a:r>
          </a:p>
        </p:txBody>
      </p:sp>
      <p:sp>
        <p:nvSpPr>
          <p:cNvPr id="4" name="Slide Number Placeholder 3">
            <a:extLst>
              <a:ext uri="{FF2B5EF4-FFF2-40B4-BE49-F238E27FC236}">
                <a16:creationId xmlns:a16="http://schemas.microsoft.com/office/drawing/2014/main" id="{E7F51B15-9F9D-B6A6-AF3C-A62E48EADF4E}"/>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extBox 6">
            <a:extLst>
              <a:ext uri="{FF2B5EF4-FFF2-40B4-BE49-F238E27FC236}">
                <a16:creationId xmlns:a16="http://schemas.microsoft.com/office/drawing/2014/main" id="{C1A60068-5BC7-45A9-024D-AE02F54B45F0}"/>
              </a:ext>
            </a:extLst>
          </p:cNvPr>
          <p:cNvSpPr txBox="1"/>
          <p:nvPr/>
        </p:nvSpPr>
        <p:spPr>
          <a:xfrm>
            <a:off x="480391" y="5496339"/>
            <a:ext cx="8150087" cy="646331"/>
          </a:xfrm>
          <a:prstGeom prst="rect">
            <a:avLst/>
          </a:prstGeom>
          <a:noFill/>
          <a:ln>
            <a:noFill/>
          </a:ln>
        </p:spPr>
        <p:txBody>
          <a:bodyPr wrap="square">
            <a:spAutoFit/>
          </a:bodyPr>
          <a:lstStyle/>
          <a:p>
            <a:pPr algn="just"/>
            <a:r>
              <a:rPr lang="en-US">
                <a:solidFill>
                  <a:srgbClr val="0000CC"/>
                </a:solidFill>
              </a:rPr>
              <a:t>Sawyer </a:t>
            </a:r>
            <a:r>
              <a:rPr lang="en-US" b="1"/>
              <a:t>is a </a:t>
            </a:r>
            <a:r>
              <a:rPr lang="en-US">
                <a:solidFill>
                  <a:srgbClr val="0000CC"/>
                </a:solidFill>
              </a:rPr>
              <a:t>construction business owner </a:t>
            </a:r>
            <a:r>
              <a:rPr lang="en-US" b="1"/>
              <a:t>who needs to </a:t>
            </a:r>
            <a:r>
              <a:rPr lang="en-US">
                <a:solidFill>
                  <a:srgbClr val="0000CC"/>
                </a:solidFill>
              </a:rPr>
              <a:t>attend local trade conferences </a:t>
            </a:r>
            <a:r>
              <a:rPr lang="en-US" b="1"/>
              <a:t>because</a:t>
            </a:r>
            <a:r>
              <a:rPr lang="en-US">
                <a:solidFill>
                  <a:srgbClr val="0000CC"/>
                </a:solidFill>
              </a:rPr>
              <a:t> they need to network to find more client</a:t>
            </a:r>
          </a:p>
        </p:txBody>
      </p:sp>
      <p:pic>
        <p:nvPicPr>
          <p:cNvPr id="6" name="Content Placeholder 5">
            <a:extLst>
              <a:ext uri="{FF2B5EF4-FFF2-40B4-BE49-F238E27FC236}">
                <a16:creationId xmlns:a16="http://schemas.microsoft.com/office/drawing/2014/main" id="{4B0D824F-7970-0DAA-C883-09DCF2DFCB72}"/>
              </a:ext>
            </a:extLst>
          </p:cNvPr>
          <p:cNvPicPr>
            <a:picLocks noGrp="1" noChangeAspect="1"/>
          </p:cNvPicPr>
          <p:nvPr>
            <p:ph idx="1"/>
          </p:nvPr>
        </p:nvPicPr>
        <p:blipFill>
          <a:blip r:embed="rId3"/>
          <a:stretch>
            <a:fillRect/>
          </a:stretch>
        </p:blipFill>
        <p:spPr>
          <a:xfrm>
            <a:off x="457780" y="1832110"/>
            <a:ext cx="8393784" cy="3425690"/>
          </a:xfrm>
          <a:prstGeom prst="rect">
            <a:avLst/>
          </a:prstGeom>
        </p:spPr>
      </p:pic>
    </p:spTree>
    <p:extLst>
      <p:ext uri="{BB962C8B-B14F-4D97-AF65-F5344CB8AC3E}">
        <p14:creationId xmlns:p14="http://schemas.microsoft.com/office/powerpoint/2010/main" val="40298847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F69C-E2B0-4F72-1841-C95A3FDEBEA7}"/>
              </a:ext>
            </a:extLst>
          </p:cNvPr>
          <p:cNvSpPr>
            <a:spLocks noGrp="1"/>
          </p:cNvSpPr>
          <p:nvPr>
            <p:ph type="title"/>
          </p:nvPr>
        </p:nvSpPr>
        <p:spPr/>
        <p:txBody>
          <a:bodyPr/>
          <a:lstStyle/>
          <a:p>
            <a:r>
              <a:rPr lang="en-US"/>
              <a:t>Turn to the goal statement</a:t>
            </a:r>
          </a:p>
        </p:txBody>
      </p:sp>
      <p:sp>
        <p:nvSpPr>
          <p:cNvPr id="4" name="Slide Number Placeholder 3">
            <a:extLst>
              <a:ext uri="{FF2B5EF4-FFF2-40B4-BE49-F238E27FC236}">
                <a16:creationId xmlns:a16="http://schemas.microsoft.com/office/drawing/2014/main" id="{E7F51B15-9F9D-B6A6-AF3C-A62E48EADF4E}"/>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TextBox 6">
            <a:extLst>
              <a:ext uri="{FF2B5EF4-FFF2-40B4-BE49-F238E27FC236}">
                <a16:creationId xmlns:a16="http://schemas.microsoft.com/office/drawing/2014/main" id="{C1A60068-5BC7-45A9-024D-AE02F54B45F0}"/>
              </a:ext>
            </a:extLst>
          </p:cNvPr>
          <p:cNvSpPr txBox="1"/>
          <p:nvPr/>
        </p:nvSpPr>
        <p:spPr>
          <a:xfrm>
            <a:off x="480391" y="5352871"/>
            <a:ext cx="8150087" cy="1200329"/>
          </a:xfrm>
          <a:prstGeom prst="rect">
            <a:avLst/>
          </a:prstGeom>
          <a:noFill/>
          <a:ln>
            <a:noFill/>
          </a:ln>
        </p:spPr>
        <p:txBody>
          <a:bodyPr wrap="square">
            <a:spAutoFit/>
          </a:bodyPr>
          <a:lstStyle/>
          <a:p>
            <a:pPr algn="just"/>
            <a:r>
              <a:rPr lang="en-US" b="1"/>
              <a:t>Our</a:t>
            </a:r>
            <a:r>
              <a:rPr lang="en-US">
                <a:solidFill>
                  <a:srgbClr val="0000CC"/>
                </a:solidFill>
              </a:rPr>
              <a:t> TradeConference app </a:t>
            </a:r>
            <a:r>
              <a:rPr lang="en-US" b="1"/>
              <a:t>will let users </a:t>
            </a:r>
            <a:r>
              <a:rPr lang="en-US">
                <a:solidFill>
                  <a:srgbClr val="0000CC"/>
                </a:solidFill>
              </a:rPr>
              <a:t>expand their business </a:t>
            </a:r>
            <a:r>
              <a:rPr lang="en-US" b="1"/>
              <a:t>which will affect </a:t>
            </a:r>
            <a:r>
              <a:rPr lang="en-US">
                <a:solidFill>
                  <a:srgbClr val="0000CC"/>
                </a:solidFill>
              </a:rPr>
              <a:t>how business owners connect with new clients </a:t>
            </a:r>
            <a:r>
              <a:rPr lang="en-US" b="1"/>
              <a:t>by</a:t>
            </a:r>
            <a:r>
              <a:rPr lang="en-US">
                <a:solidFill>
                  <a:srgbClr val="0000CC"/>
                </a:solidFill>
              </a:rPr>
              <a:t> giving them the ability  to connect with clients at local trade show. </a:t>
            </a:r>
            <a:r>
              <a:rPr lang="en-US" b="1"/>
              <a:t>We will measure effectiveness by </a:t>
            </a:r>
            <a:r>
              <a:rPr lang="en-US">
                <a:solidFill>
                  <a:srgbClr val="0000CC"/>
                </a:solidFill>
              </a:rPr>
              <a:t>analyzing show attendance.</a:t>
            </a:r>
          </a:p>
        </p:txBody>
      </p:sp>
      <p:pic>
        <p:nvPicPr>
          <p:cNvPr id="8" name="Content Placeholder 7">
            <a:extLst>
              <a:ext uri="{FF2B5EF4-FFF2-40B4-BE49-F238E27FC236}">
                <a16:creationId xmlns:a16="http://schemas.microsoft.com/office/drawing/2014/main" id="{95E24867-9576-EBFB-F441-DD843C0587A2}"/>
              </a:ext>
            </a:extLst>
          </p:cNvPr>
          <p:cNvPicPr>
            <a:picLocks noGrp="1" noChangeAspect="1"/>
          </p:cNvPicPr>
          <p:nvPr>
            <p:ph idx="1"/>
          </p:nvPr>
        </p:nvPicPr>
        <p:blipFill>
          <a:blip r:embed="rId3"/>
          <a:stretch>
            <a:fillRect/>
          </a:stretch>
        </p:blipFill>
        <p:spPr>
          <a:xfrm>
            <a:off x="503582" y="1517177"/>
            <a:ext cx="8229600" cy="3833584"/>
          </a:xfrm>
        </p:spPr>
      </p:pic>
    </p:spTree>
    <p:extLst>
      <p:ext uri="{BB962C8B-B14F-4D97-AF65-F5344CB8AC3E}">
        <p14:creationId xmlns:p14="http://schemas.microsoft.com/office/powerpoint/2010/main" val="216927081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7701-33E1-47BB-3945-74ACDC210C44}"/>
              </a:ext>
            </a:extLst>
          </p:cNvPr>
          <p:cNvSpPr>
            <a:spLocks noGrp="1"/>
          </p:cNvSpPr>
          <p:nvPr>
            <p:ph type="title"/>
          </p:nvPr>
        </p:nvSpPr>
        <p:spPr>
          <a:xfrm>
            <a:off x="457200" y="409575"/>
            <a:ext cx="8229600" cy="1343025"/>
          </a:xfrm>
        </p:spPr>
        <p:txBody>
          <a:bodyPr/>
          <a:lstStyle/>
          <a:p>
            <a:r>
              <a:rPr lang="en-US"/>
              <a:t>Example: A Problem Statement of CoffeeHouse</a:t>
            </a:r>
          </a:p>
        </p:txBody>
      </p:sp>
      <p:sp>
        <p:nvSpPr>
          <p:cNvPr id="6" name="Content Placeholder 5">
            <a:extLst>
              <a:ext uri="{FF2B5EF4-FFF2-40B4-BE49-F238E27FC236}">
                <a16:creationId xmlns:a16="http://schemas.microsoft.com/office/drawing/2014/main" id="{22E26CFE-CAC6-7C81-3A2A-890ECD0E9155}"/>
              </a:ext>
            </a:extLst>
          </p:cNvPr>
          <p:cNvSpPr>
            <a:spLocks noGrp="1"/>
          </p:cNvSpPr>
          <p:nvPr>
            <p:ph sz="quarter" idx="14"/>
          </p:nvPr>
        </p:nvSpPr>
        <p:spPr>
          <a:xfrm>
            <a:off x="457200" y="5367130"/>
            <a:ext cx="8229600" cy="1033670"/>
          </a:xfrm>
        </p:spPr>
        <p:txBody>
          <a:bodyPr>
            <a:noAutofit/>
          </a:bodyPr>
          <a:lstStyle/>
          <a:p>
            <a:pPr marL="0" indent="0" algn="just">
              <a:buNone/>
            </a:pPr>
            <a:r>
              <a:rPr lang="en-US" sz="2000">
                <a:solidFill>
                  <a:srgbClr val="0000CC"/>
                </a:solidFill>
              </a:rPr>
              <a:t>Anika</a:t>
            </a:r>
            <a:r>
              <a:rPr lang="en-US" sz="2000"/>
              <a:t> </a:t>
            </a:r>
            <a:r>
              <a:rPr lang="en-US" sz="2000" b="1"/>
              <a:t>is a/an</a:t>
            </a:r>
            <a:r>
              <a:rPr lang="en-US" sz="2000"/>
              <a:t> </a:t>
            </a:r>
            <a:r>
              <a:rPr lang="en-US" sz="2000">
                <a:solidFill>
                  <a:srgbClr val="0000CC"/>
                </a:solidFill>
              </a:rPr>
              <a:t>busy marketing intern </a:t>
            </a:r>
            <a:r>
              <a:rPr lang="en-US" sz="2000" b="1"/>
              <a:t>who needs </a:t>
            </a:r>
            <a:r>
              <a:rPr lang="en-US" sz="2000">
                <a:solidFill>
                  <a:srgbClr val="0000CC"/>
                </a:solidFill>
              </a:rPr>
              <a:t>a faster, more collaborative way to take many coffee order from co-workers at one time</a:t>
            </a:r>
            <a:r>
              <a:rPr lang="en-US" sz="2000"/>
              <a:t> </a:t>
            </a:r>
            <a:r>
              <a:rPr lang="en-US" sz="2000" b="1"/>
              <a:t>because</a:t>
            </a:r>
            <a:r>
              <a:rPr lang="en-US" sz="2000"/>
              <a:t> </a:t>
            </a:r>
            <a:r>
              <a:rPr lang="en-US" sz="2000">
                <a:solidFill>
                  <a:srgbClr val="0000CC"/>
                </a:solidFill>
              </a:rPr>
              <a:t>taking individual orders takes too much time and isn't a good use of Anika's time</a:t>
            </a:r>
            <a:r>
              <a:rPr lang="en-US" sz="2000"/>
              <a:t>.</a:t>
            </a:r>
          </a:p>
        </p:txBody>
      </p:sp>
      <p:sp>
        <p:nvSpPr>
          <p:cNvPr id="4" name="Slide Number Placeholder 3">
            <a:extLst>
              <a:ext uri="{FF2B5EF4-FFF2-40B4-BE49-F238E27FC236}">
                <a16:creationId xmlns:a16="http://schemas.microsoft.com/office/drawing/2014/main" id="{A788979B-CF13-9FBC-9576-BE4B6FF42924}"/>
              </a:ext>
            </a:extLst>
          </p:cNvPr>
          <p:cNvSpPr>
            <a:spLocks noGrp="1"/>
          </p:cNvSpPr>
          <p:nvPr>
            <p:ph type="sldNum" sz="quarter" idx="17"/>
          </p:nvPr>
        </p:nvSpPr>
        <p:spPr/>
        <p:txBody>
          <a:bodyPr/>
          <a:lstStyle/>
          <a:p>
            <a:pPr>
              <a:spcBef>
                <a:spcPts val="0"/>
              </a:spcBef>
              <a:spcAft>
                <a:spcPts val="0"/>
              </a:spcAft>
            </a:pPr>
            <a:fld id="{00000000-1234-1234-1234-123412341234}" type="slidenum">
              <a:rPr lang="en-US" smtClean="0"/>
              <a:pPr>
                <a:spcBef>
                  <a:spcPts val="0"/>
                </a:spcBef>
                <a:spcAft>
                  <a:spcPts val="0"/>
                </a:spcAft>
              </a:pPr>
              <a:t>14</a:t>
            </a:fld>
            <a:endParaRPr lang="en-US"/>
          </a:p>
        </p:txBody>
      </p:sp>
      <p:pic>
        <p:nvPicPr>
          <p:cNvPr id="5" name="Content Placeholder 4">
            <a:extLst>
              <a:ext uri="{FF2B5EF4-FFF2-40B4-BE49-F238E27FC236}">
                <a16:creationId xmlns:a16="http://schemas.microsoft.com/office/drawing/2014/main" id="{373158B9-9F1A-8611-FB7C-DE6EDAD97518}"/>
              </a:ext>
            </a:extLst>
          </p:cNvPr>
          <p:cNvPicPr>
            <a:picLocks noGrp="1" noChangeAspect="1"/>
          </p:cNvPicPr>
          <p:nvPr>
            <p:ph sz="quarter" idx="13"/>
          </p:nvPr>
        </p:nvPicPr>
        <p:blipFill>
          <a:blip r:embed="rId2"/>
          <a:stretch>
            <a:fillRect/>
          </a:stretch>
        </p:blipFill>
        <p:spPr>
          <a:xfrm>
            <a:off x="457200" y="2133601"/>
            <a:ext cx="8229600" cy="3053026"/>
          </a:xfrm>
          <a:prstGeom prst="rect">
            <a:avLst/>
          </a:prstGeom>
        </p:spPr>
      </p:pic>
    </p:spTree>
    <p:extLst>
      <p:ext uri="{BB962C8B-B14F-4D97-AF65-F5344CB8AC3E}">
        <p14:creationId xmlns:p14="http://schemas.microsoft.com/office/powerpoint/2010/main" val="20364277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2B90-DE59-46E0-F216-A3CEC6C02258}"/>
              </a:ext>
            </a:extLst>
          </p:cNvPr>
          <p:cNvSpPr>
            <a:spLocks noGrp="1"/>
          </p:cNvSpPr>
          <p:nvPr>
            <p:ph type="title"/>
          </p:nvPr>
        </p:nvSpPr>
        <p:spPr/>
        <p:txBody>
          <a:bodyPr/>
          <a:lstStyle/>
          <a:p>
            <a:r>
              <a:rPr lang="en-US"/>
              <a:t>To a goal statement for CoffeeHouse</a:t>
            </a:r>
          </a:p>
        </p:txBody>
      </p:sp>
      <p:sp>
        <p:nvSpPr>
          <p:cNvPr id="5" name="Content Placeholder 4">
            <a:extLst>
              <a:ext uri="{FF2B5EF4-FFF2-40B4-BE49-F238E27FC236}">
                <a16:creationId xmlns:a16="http://schemas.microsoft.com/office/drawing/2014/main" id="{BA1FD58A-7ECC-4B98-E680-F056A2B39B7D}"/>
              </a:ext>
            </a:extLst>
          </p:cNvPr>
          <p:cNvSpPr>
            <a:spLocks noGrp="1"/>
          </p:cNvSpPr>
          <p:nvPr>
            <p:ph sz="quarter" idx="14"/>
          </p:nvPr>
        </p:nvSpPr>
        <p:spPr>
          <a:xfrm>
            <a:off x="457200" y="5181600"/>
            <a:ext cx="8229600" cy="1371600"/>
          </a:xfrm>
        </p:spPr>
        <p:txBody>
          <a:bodyPr>
            <a:noAutofit/>
          </a:bodyPr>
          <a:lstStyle/>
          <a:p>
            <a:pPr marL="0" indent="0" algn="just">
              <a:buNone/>
            </a:pPr>
            <a:r>
              <a:rPr lang="en-US" sz="2100" b="1"/>
              <a:t>Our</a:t>
            </a:r>
            <a:r>
              <a:rPr lang="en-US" sz="2100">
                <a:solidFill>
                  <a:srgbClr val="0000CC"/>
                </a:solidFill>
              </a:rPr>
              <a:t> CoffeeHouse app </a:t>
            </a:r>
            <a:r>
              <a:rPr lang="en-US" sz="2100" b="1"/>
              <a:t>will let users </a:t>
            </a:r>
            <a:r>
              <a:rPr lang="en-US" sz="2100">
                <a:solidFill>
                  <a:srgbClr val="0000CC"/>
                </a:solidFill>
              </a:rPr>
              <a:t>place group orders in advance, </a:t>
            </a:r>
            <a:r>
              <a:rPr lang="en-US" sz="2100" b="1"/>
              <a:t>which will affect </a:t>
            </a:r>
            <a:r>
              <a:rPr lang="en-US" sz="2100">
                <a:solidFill>
                  <a:srgbClr val="0000CC"/>
                </a:solidFill>
              </a:rPr>
              <a:t>users who have to make and pick up large orders </a:t>
            </a:r>
            <a:r>
              <a:rPr lang="en-US" sz="2100" b="1"/>
              <a:t>by </a:t>
            </a:r>
            <a:r>
              <a:rPr lang="en-US" sz="2100">
                <a:solidFill>
                  <a:srgbClr val="0000CC"/>
                </a:solidFill>
              </a:rPr>
              <a:t>letting them skip the in-store order line and saving them time. </a:t>
            </a:r>
            <a:r>
              <a:rPr lang="en-US" sz="2100" b="1"/>
              <a:t>We will measure effectiveness by</a:t>
            </a:r>
            <a:r>
              <a:rPr lang="en-US" sz="2100">
                <a:solidFill>
                  <a:srgbClr val="0000CC"/>
                </a:solidFill>
              </a:rPr>
              <a:t> tracking orders of 5+ items placed through the app.</a:t>
            </a:r>
          </a:p>
          <a:p>
            <a:pPr marL="0" indent="0">
              <a:buNone/>
            </a:pPr>
            <a:endParaRPr lang="en-US" sz="2100">
              <a:solidFill>
                <a:srgbClr val="0000CC"/>
              </a:solidFill>
            </a:endParaRPr>
          </a:p>
        </p:txBody>
      </p:sp>
      <p:sp>
        <p:nvSpPr>
          <p:cNvPr id="4" name="Slide Number Placeholder 3">
            <a:extLst>
              <a:ext uri="{FF2B5EF4-FFF2-40B4-BE49-F238E27FC236}">
                <a16:creationId xmlns:a16="http://schemas.microsoft.com/office/drawing/2014/main" id="{D57FD19A-E4EC-0147-CEDC-C9AE608CDB0A}"/>
              </a:ext>
            </a:extLst>
          </p:cNvPr>
          <p:cNvSpPr>
            <a:spLocks noGrp="1"/>
          </p:cNvSpPr>
          <p:nvPr>
            <p:ph type="sldNum" sz="quarter" idx="17"/>
          </p:nvPr>
        </p:nvSpPr>
        <p:spPr/>
        <p:txBody>
          <a:bodyPr/>
          <a:lstStyle/>
          <a:p>
            <a:fld id="{B6F15528-21DE-4FAA-801E-634DDDAF4B2B}" type="slidenum">
              <a:rPr lang="en-US" smtClean="0"/>
              <a:pPr/>
              <a:t>15</a:t>
            </a:fld>
            <a:endParaRPr lang="en-US"/>
          </a:p>
        </p:txBody>
      </p:sp>
      <p:pic>
        <p:nvPicPr>
          <p:cNvPr id="9" name="Content Placeholder 8" descr="Goal statement for CoffeeHouse project in template form.">
            <a:extLst>
              <a:ext uri="{FF2B5EF4-FFF2-40B4-BE49-F238E27FC236}">
                <a16:creationId xmlns:a16="http://schemas.microsoft.com/office/drawing/2014/main" id="{D6A611DD-10BE-F312-EAFB-BA32C972523E}"/>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567339" y="1447800"/>
            <a:ext cx="8009322" cy="3733800"/>
          </a:xfrm>
          <a:prstGeom prst="rect">
            <a:avLst/>
          </a:prstGeom>
          <a:noFill/>
          <a:ln>
            <a:noFill/>
          </a:ln>
        </p:spPr>
      </p:pic>
    </p:spTree>
    <p:extLst>
      <p:ext uri="{BB962C8B-B14F-4D97-AF65-F5344CB8AC3E}">
        <p14:creationId xmlns:p14="http://schemas.microsoft.com/office/powerpoint/2010/main" val="393699853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2CF1-F656-BB5B-4C3D-631FC971CD38}"/>
              </a:ext>
            </a:extLst>
          </p:cNvPr>
          <p:cNvSpPr>
            <a:spLocks noGrp="1"/>
          </p:cNvSpPr>
          <p:nvPr>
            <p:ph type="title"/>
          </p:nvPr>
        </p:nvSpPr>
        <p:spPr/>
        <p:txBody>
          <a:bodyPr/>
          <a:lstStyle/>
          <a:p>
            <a:r>
              <a:rPr lang="en-US"/>
              <a:t>What is User Flow</a:t>
            </a:r>
          </a:p>
        </p:txBody>
      </p:sp>
      <p:sp>
        <p:nvSpPr>
          <p:cNvPr id="3" name="Content Placeholder 2">
            <a:extLst>
              <a:ext uri="{FF2B5EF4-FFF2-40B4-BE49-F238E27FC236}">
                <a16:creationId xmlns:a16="http://schemas.microsoft.com/office/drawing/2014/main" id="{39714342-05F1-394E-A9D5-8DC73377E515}"/>
              </a:ext>
            </a:extLst>
          </p:cNvPr>
          <p:cNvSpPr>
            <a:spLocks noGrp="1"/>
          </p:cNvSpPr>
          <p:nvPr>
            <p:ph idx="1"/>
          </p:nvPr>
        </p:nvSpPr>
        <p:spPr/>
        <p:txBody>
          <a:bodyPr>
            <a:normAutofit/>
          </a:bodyPr>
          <a:lstStyle/>
          <a:p>
            <a:r>
              <a:rPr lang="en-US"/>
              <a:t>User flow is a clear and simple way that UX designer can use </a:t>
            </a:r>
            <a:r>
              <a:rPr lang="en-US">
                <a:solidFill>
                  <a:srgbClr val="0000CC"/>
                </a:solidFill>
              </a:rPr>
              <a:t>to anticipate user needs when interacting with the product being designed</a:t>
            </a:r>
            <a:r>
              <a:rPr lang="en-US"/>
              <a:t>.</a:t>
            </a:r>
          </a:p>
          <a:p>
            <a:pPr lvl="1"/>
            <a:r>
              <a:rPr lang="en-US"/>
              <a:t>Use user insights learned during research to predict user needs before they know what they want or need!</a:t>
            </a:r>
          </a:p>
          <a:p>
            <a:pPr lvl="1"/>
            <a:endParaRPr lang="en-US">
              <a:solidFill>
                <a:srgbClr val="0000CC"/>
              </a:solidFill>
            </a:endParaRPr>
          </a:p>
          <a:p>
            <a:r>
              <a:rPr lang="en-US"/>
              <a:t>A user flow is </a:t>
            </a:r>
            <a:r>
              <a:rPr lang="en-US">
                <a:solidFill>
                  <a:srgbClr val="0000CC"/>
                </a:solidFill>
              </a:rPr>
              <a:t>the path taken by a typical user on an app or website </a:t>
            </a:r>
            <a:r>
              <a:rPr lang="en-US"/>
              <a:t>so they can </a:t>
            </a:r>
            <a:r>
              <a:rPr lang="en-US">
                <a:solidFill>
                  <a:srgbClr val="0000CC"/>
                </a:solidFill>
              </a:rPr>
              <a:t>complete a task from start to finish. </a:t>
            </a:r>
          </a:p>
        </p:txBody>
      </p:sp>
      <p:sp>
        <p:nvSpPr>
          <p:cNvPr id="4" name="Slide Number Placeholder 3">
            <a:extLst>
              <a:ext uri="{FF2B5EF4-FFF2-40B4-BE49-F238E27FC236}">
                <a16:creationId xmlns:a16="http://schemas.microsoft.com/office/drawing/2014/main" id="{5F2EFE7B-F15A-EC8B-17A1-9BB3ACB904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95662890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57014D-481A-E7E6-ACAB-37766FD6E2AB}"/>
              </a:ext>
            </a:extLst>
          </p:cNvPr>
          <p:cNvSpPr>
            <a:spLocks noGrp="1"/>
          </p:cNvSpPr>
          <p:nvPr>
            <p:ph type="title"/>
          </p:nvPr>
        </p:nvSpPr>
        <p:spPr/>
        <p:txBody>
          <a:bodyPr/>
          <a:lstStyle/>
          <a:p>
            <a:r>
              <a:rPr lang="en-US"/>
              <a:t>Build a user flow</a:t>
            </a:r>
          </a:p>
        </p:txBody>
      </p:sp>
      <p:sp>
        <p:nvSpPr>
          <p:cNvPr id="3" name="Content Placeholder 2">
            <a:extLst>
              <a:ext uri="{FF2B5EF4-FFF2-40B4-BE49-F238E27FC236}">
                <a16:creationId xmlns:a16="http://schemas.microsoft.com/office/drawing/2014/main" id="{35C614A2-09DD-9AC6-C014-788415311522}"/>
              </a:ext>
            </a:extLst>
          </p:cNvPr>
          <p:cNvSpPr>
            <a:spLocks noGrp="1"/>
          </p:cNvSpPr>
          <p:nvPr>
            <p:ph idx="1"/>
          </p:nvPr>
        </p:nvSpPr>
        <p:spPr/>
        <p:txBody>
          <a:bodyPr>
            <a:normAutofit/>
          </a:bodyPr>
          <a:lstStyle/>
          <a:p>
            <a:pPr lvl="0"/>
            <a:r>
              <a:rPr lang="en-US" noProof="0"/>
              <a:t>The goal is to map how </a:t>
            </a:r>
            <a:r>
              <a:rPr lang="en-US" noProof="0">
                <a:solidFill>
                  <a:srgbClr val="0000CC"/>
                </a:solidFill>
              </a:rPr>
              <a:t>users achieve a specific goal</a:t>
            </a:r>
            <a:r>
              <a:rPr lang="en-US" noProof="0"/>
              <a:t> as they </a:t>
            </a:r>
            <a:r>
              <a:rPr lang="en-US" noProof="0">
                <a:solidFill>
                  <a:srgbClr val="0000CC"/>
                </a:solidFill>
              </a:rPr>
              <a:t>move through a product</a:t>
            </a:r>
            <a:r>
              <a:rPr lang="en-US" noProof="0"/>
              <a:t>. </a:t>
            </a:r>
          </a:p>
          <a:p>
            <a:pPr lvl="1"/>
            <a:r>
              <a:rPr lang="en-US"/>
              <a:t>Give a clear overview of the product's functionality before the design process begins.</a:t>
            </a:r>
          </a:p>
          <a:p>
            <a:pPr lvl="1"/>
            <a:r>
              <a:rPr lang="en-US"/>
              <a:t>Before designing screens of an app, you need to understand how users can effectively move through the app overall.</a:t>
            </a:r>
          </a:p>
          <a:p>
            <a:r>
              <a:rPr lang="en-US"/>
              <a:t>As create the own user flow, reference the problem statement developed to ensure your designs will really address user needs</a:t>
            </a:r>
            <a:endParaRPr lang="en-US" noProof="0"/>
          </a:p>
        </p:txBody>
      </p:sp>
      <p:sp>
        <p:nvSpPr>
          <p:cNvPr id="4" name="Slide Number Placeholder 3">
            <a:extLst>
              <a:ext uri="{FF2B5EF4-FFF2-40B4-BE49-F238E27FC236}">
                <a16:creationId xmlns:a16="http://schemas.microsoft.com/office/drawing/2014/main" id="{91C4332A-DDB4-0203-879E-E0DC32CEFBDB}"/>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95604814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82E4A73-DD2D-77ED-1088-3455D49200C5}"/>
              </a:ext>
            </a:extLst>
          </p:cNvPr>
          <p:cNvSpPr>
            <a:spLocks noGrp="1"/>
          </p:cNvSpPr>
          <p:nvPr>
            <p:ph type="title"/>
          </p:nvPr>
        </p:nvSpPr>
        <p:spPr/>
        <p:txBody>
          <a:bodyPr/>
          <a:lstStyle/>
          <a:p>
            <a:r>
              <a:rPr lang="en-US"/>
              <a:t>Draw a user flow</a:t>
            </a:r>
          </a:p>
        </p:txBody>
      </p:sp>
      <p:pic>
        <p:nvPicPr>
          <p:cNvPr id="12" name="Content Placeholder 21">
            <a:extLst>
              <a:ext uri="{FF2B5EF4-FFF2-40B4-BE49-F238E27FC236}">
                <a16:creationId xmlns:a16="http://schemas.microsoft.com/office/drawing/2014/main" id="{F565E18E-7008-ACD5-A9A6-047E9DA0C8F0}"/>
              </a:ext>
            </a:extLst>
          </p:cNvPr>
          <p:cNvPicPr>
            <a:picLocks noGrp="1" noChangeAspect="1"/>
          </p:cNvPicPr>
          <p:nvPr>
            <p:ph sz="quarter" idx="13"/>
          </p:nvPr>
        </p:nvPicPr>
        <p:blipFill>
          <a:blip r:embed="rId2"/>
          <a:stretch>
            <a:fillRect/>
          </a:stretch>
        </p:blipFill>
        <p:spPr>
          <a:xfrm>
            <a:off x="1600200" y="1811858"/>
            <a:ext cx="5638800" cy="1500900"/>
          </a:xfrm>
        </p:spPr>
      </p:pic>
      <p:sp>
        <p:nvSpPr>
          <p:cNvPr id="11" name="Content Placeholder 10">
            <a:extLst>
              <a:ext uri="{FF2B5EF4-FFF2-40B4-BE49-F238E27FC236}">
                <a16:creationId xmlns:a16="http://schemas.microsoft.com/office/drawing/2014/main" id="{1E38A41E-61D9-7A5B-FFD7-5496D9A7B157}"/>
              </a:ext>
            </a:extLst>
          </p:cNvPr>
          <p:cNvSpPr>
            <a:spLocks noGrp="1"/>
          </p:cNvSpPr>
          <p:nvPr>
            <p:ph sz="quarter" idx="14"/>
          </p:nvPr>
        </p:nvSpPr>
        <p:spPr>
          <a:xfrm>
            <a:off x="457200" y="3565525"/>
            <a:ext cx="8534400" cy="2759076"/>
          </a:xfrm>
        </p:spPr>
        <p:txBody>
          <a:bodyPr>
            <a:normAutofit fontScale="85000" lnSpcReduction="20000"/>
          </a:bodyPr>
          <a:lstStyle/>
          <a:p>
            <a:r>
              <a:rPr lang="en-US" b="1"/>
              <a:t>Action</a:t>
            </a:r>
            <a:r>
              <a:rPr lang="en-US"/>
              <a:t> users take when moving through a product design. </a:t>
            </a:r>
          </a:p>
          <a:p>
            <a:r>
              <a:rPr lang="en-US" b="1"/>
              <a:t>Screen </a:t>
            </a:r>
            <a:r>
              <a:rPr lang="en-US"/>
              <a:t>of a digital product that users will experience while completing tasks.</a:t>
            </a:r>
          </a:p>
          <a:p>
            <a:r>
              <a:rPr lang="en-US" b="1"/>
              <a:t>Decision</a:t>
            </a:r>
            <a:r>
              <a:rPr lang="en-US"/>
              <a:t>: points in the user flow where users must ask a question and make a decision. </a:t>
            </a:r>
          </a:p>
          <a:p>
            <a:r>
              <a:rPr lang="en-US" b="1"/>
              <a:t>User flow direction</a:t>
            </a:r>
            <a:r>
              <a:rPr lang="en-US"/>
              <a:t>: display the flow of information.</a:t>
            </a:r>
          </a:p>
          <a:p>
            <a:pPr lvl="1"/>
            <a:r>
              <a:rPr lang="en-US"/>
              <a:t>Solid lines indicate forward direction, and the dotted lines indicate backward direction.</a:t>
            </a:r>
          </a:p>
          <a:p>
            <a:endParaRPr lang="en-US"/>
          </a:p>
        </p:txBody>
      </p:sp>
      <p:sp>
        <p:nvSpPr>
          <p:cNvPr id="5" name="Slide Number Placeholder 4">
            <a:extLst>
              <a:ext uri="{FF2B5EF4-FFF2-40B4-BE49-F238E27FC236}">
                <a16:creationId xmlns:a16="http://schemas.microsoft.com/office/drawing/2014/main" id="{B902FA08-8DC3-B283-FA0B-22EE9CDF9456}"/>
              </a:ext>
            </a:extLst>
          </p:cNvPr>
          <p:cNvSpPr>
            <a:spLocks noGrp="1"/>
          </p:cNvSpPr>
          <p:nvPr>
            <p:ph type="sldNum" sz="quarter" idx="17"/>
          </p:nvPr>
        </p:nvSpPr>
        <p:spPr/>
        <p:txBody>
          <a:bodyPr/>
          <a:lstStyle/>
          <a:p>
            <a:fld id="{B6F15528-21DE-4FAA-801E-634DDDAF4B2B}" type="slidenum">
              <a:rPr lang="en-US" smtClean="0"/>
              <a:pPr/>
              <a:t>18</a:t>
            </a:fld>
            <a:endParaRPr lang="en-US"/>
          </a:p>
        </p:txBody>
      </p:sp>
      <p:sp>
        <p:nvSpPr>
          <p:cNvPr id="14" name="TextBox 13">
            <a:extLst>
              <a:ext uri="{FF2B5EF4-FFF2-40B4-BE49-F238E27FC236}">
                <a16:creationId xmlns:a16="http://schemas.microsoft.com/office/drawing/2014/main" id="{1BC097DF-7F94-1E83-3AC2-A66EB69BB783}"/>
              </a:ext>
            </a:extLst>
          </p:cNvPr>
          <p:cNvSpPr txBox="1"/>
          <p:nvPr/>
        </p:nvSpPr>
        <p:spPr>
          <a:xfrm>
            <a:off x="457200" y="1371600"/>
            <a:ext cx="8229600" cy="461665"/>
          </a:xfrm>
          <a:prstGeom prst="rect">
            <a:avLst/>
          </a:prstGeom>
          <a:noFill/>
          <a:ln>
            <a:noFill/>
          </a:ln>
        </p:spPr>
        <p:txBody>
          <a:bodyPr wrap="square">
            <a:spAutoFit/>
          </a:bodyPr>
          <a:lstStyle/>
          <a:p>
            <a:r>
              <a:rPr lang="en-US" sz="2400">
                <a:latin typeface="+mj-lt"/>
              </a:rPr>
              <a:t>The shapes used to represent user interaction with the product</a:t>
            </a:r>
          </a:p>
        </p:txBody>
      </p:sp>
    </p:spTree>
    <p:extLst>
      <p:ext uri="{BB962C8B-B14F-4D97-AF65-F5344CB8AC3E}">
        <p14:creationId xmlns:p14="http://schemas.microsoft.com/office/powerpoint/2010/main" val="307430744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E080-8480-9D1A-E939-D2DBF5FEA37C}"/>
              </a:ext>
            </a:extLst>
          </p:cNvPr>
          <p:cNvSpPr>
            <a:spLocks noGrp="1"/>
          </p:cNvSpPr>
          <p:nvPr>
            <p:ph type="title"/>
          </p:nvPr>
        </p:nvSpPr>
        <p:spPr/>
        <p:txBody>
          <a:bodyPr/>
          <a:lstStyle/>
          <a:p>
            <a:r>
              <a:rPr lang="en-US"/>
              <a:t>Example: User flow for Dog Walker </a:t>
            </a:r>
          </a:p>
        </p:txBody>
      </p:sp>
      <p:pic>
        <p:nvPicPr>
          <p:cNvPr id="11" name="Content Placeholder 10">
            <a:extLst>
              <a:ext uri="{FF2B5EF4-FFF2-40B4-BE49-F238E27FC236}">
                <a16:creationId xmlns:a16="http://schemas.microsoft.com/office/drawing/2014/main" id="{DD0346B7-023E-CBE5-6C58-DD34F723AF64}"/>
              </a:ext>
            </a:extLst>
          </p:cNvPr>
          <p:cNvPicPr>
            <a:picLocks noGrp="1" noChangeAspect="1"/>
          </p:cNvPicPr>
          <p:nvPr>
            <p:ph sz="quarter" idx="13"/>
          </p:nvPr>
        </p:nvPicPr>
        <p:blipFill>
          <a:blip r:embed="rId2"/>
          <a:stretch>
            <a:fillRect/>
          </a:stretch>
        </p:blipFill>
        <p:spPr>
          <a:xfrm>
            <a:off x="298478" y="1676400"/>
            <a:ext cx="8388322" cy="3181350"/>
          </a:xfrm>
        </p:spPr>
      </p:pic>
      <p:sp>
        <p:nvSpPr>
          <p:cNvPr id="12" name="Content Placeholder 11">
            <a:extLst>
              <a:ext uri="{FF2B5EF4-FFF2-40B4-BE49-F238E27FC236}">
                <a16:creationId xmlns:a16="http://schemas.microsoft.com/office/drawing/2014/main" id="{D952F4F1-1BDC-336D-6309-83885BDA7059}"/>
              </a:ext>
            </a:extLst>
          </p:cNvPr>
          <p:cNvSpPr>
            <a:spLocks noGrp="1"/>
          </p:cNvSpPr>
          <p:nvPr>
            <p:ph sz="quarter" idx="14"/>
          </p:nvPr>
        </p:nvSpPr>
        <p:spPr>
          <a:xfrm>
            <a:off x="457200" y="5029200"/>
            <a:ext cx="8229600" cy="1285874"/>
          </a:xfrm>
        </p:spPr>
        <p:txBody>
          <a:bodyPr>
            <a:normAutofit fontScale="77500" lnSpcReduction="20000"/>
          </a:bodyPr>
          <a:lstStyle/>
          <a:p>
            <a:pPr marL="0" indent="0">
              <a:buNone/>
            </a:pPr>
            <a:r>
              <a:rPr lang="en-US"/>
              <a:t>The user flow starts with a user’s entry into the app and continues all the way through to their appointment confirmation with a dog walker.</a:t>
            </a:r>
          </a:p>
          <a:p>
            <a:pPr marL="0" indent="0">
              <a:buNone/>
            </a:pPr>
            <a:r>
              <a:rPr lang="en-US"/>
              <a:t>This user flow anticipates the user’s need to browse multiple dog walker profiles before choosing the right walker</a:t>
            </a:r>
          </a:p>
        </p:txBody>
      </p:sp>
      <p:sp>
        <p:nvSpPr>
          <p:cNvPr id="4" name="Slide Number Placeholder 3">
            <a:extLst>
              <a:ext uri="{FF2B5EF4-FFF2-40B4-BE49-F238E27FC236}">
                <a16:creationId xmlns:a16="http://schemas.microsoft.com/office/drawing/2014/main" id="{C95F49D2-7994-2E2F-207A-99675D03D61D}"/>
              </a:ext>
            </a:extLst>
          </p:cNvPr>
          <p:cNvSpPr>
            <a:spLocks noGrp="1"/>
          </p:cNvSpPr>
          <p:nvPr>
            <p:ph type="sldNum" sz="quarter" idx="17"/>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11181260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3445-0ECB-CB1B-01D6-10947EA81BED}"/>
              </a:ext>
            </a:extLst>
          </p:cNvPr>
          <p:cNvSpPr>
            <a:spLocks noGrp="1"/>
          </p:cNvSpPr>
          <p:nvPr>
            <p:ph type="title"/>
          </p:nvPr>
        </p:nvSpPr>
        <p:spPr/>
        <p:txBody>
          <a:bodyPr/>
          <a:lstStyle/>
          <a:p>
            <a:r>
              <a:rPr lang="en-US"/>
              <a:t>Topics</a:t>
            </a:r>
          </a:p>
        </p:txBody>
      </p:sp>
      <p:sp>
        <p:nvSpPr>
          <p:cNvPr id="3" name="Content Placeholder 2">
            <a:extLst>
              <a:ext uri="{FF2B5EF4-FFF2-40B4-BE49-F238E27FC236}">
                <a16:creationId xmlns:a16="http://schemas.microsoft.com/office/drawing/2014/main" id="{6CA4D9A2-2D33-4580-9027-121CE03D489E}"/>
              </a:ext>
            </a:extLst>
          </p:cNvPr>
          <p:cNvSpPr>
            <a:spLocks noGrp="1"/>
          </p:cNvSpPr>
          <p:nvPr>
            <p:ph idx="1"/>
          </p:nvPr>
        </p:nvSpPr>
        <p:spPr>
          <a:xfrm>
            <a:off x="457200" y="1524000"/>
            <a:ext cx="8229600" cy="4937125"/>
          </a:xfrm>
        </p:spPr>
        <p:txBody>
          <a:bodyPr>
            <a:normAutofit/>
          </a:bodyPr>
          <a:lstStyle/>
          <a:p>
            <a:r>
              <a:rPr lang="en-US"/>
              <a:t>Introduction Prototyping</a:t>
            </a:r>
          </a:p>
          <a:p>
            <a:r>
              <a:rPr lang="en-US">
                <a:sym typeface="Arial"/>
              </a:rPr>
              <a:t>Build Wireframes and Low-Fidelity Prototypes</a:t>
            </a:r>
          </a:p>
          <a:p>
            <a:pPr lvl="1"/>
            <a:r>
              <a:rPr lang="en-US"/>
              <a:t>Build storyboards and explain how storyboards are used to create wireframes</a:t>
            </a:r>
          </a:p>
          <a:p>
            <a:pPr lvl="1"/>
            <a:r>
              <a:rPr lang="en-US"/>
              <a:t>Understand information architecture</a:t>
            </a:r>
          </a:p>
          <a:p>
            <a:pPr lvl="1"/>
            <a:r>
              <a:rPr lang="en-US"/>
              <a:t>Create paper and digital wireframes</a:t>
            </a:r>
          </a:p>
          <a:p>
            <a:pPr lvl="1"/>
            <a:r>
              <a:rPr lang="en-US"/>
              <a:t>Construct low-fidelity paper digital prototypes</a:t>
            </a:r>
          </a:p>
        </p:txBody>
      </p:sp>
      <p:sp>
        <p:nvSpPr>
          <p:cNvPr id="4" name="Slide Number Placeholder 3">
            <a:extLst>
              <a:ext uri="{FF2B5EF4-FFF2-40B4-BE49-F238E27FC236}">
                <a16:creationId xmlns:a16="http://schemas.microsoft.com/office/drawing/2014/main" id="{F1721AD2-EDF2-2475-FDB9-ACB9BE5A35C7}"/>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40357156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9CF90-CC56-B6B3-D35B-3CEE1E7C90DE}"/>
              </a:ext>
            </a:extLst>
          </p:cNvPr>
          <p:cNvSpPr>
            <a:spLocks noGrp="1"/>
          </p:cNvSpPr>
          <p:nvPr>
            <p:ph type="title"/>
          </p:nvPr>
        </p:nvSpPr>
        <p:spPr/>
        <p:txBody>
          <a:bodyPr/>
          <a:lstStyle/>
          <a:p>
            <a:r>
              <a:rPr lang="en-US"/>
              <a:t>User flow with option</a:t>
            </a:r>
          </a:p>
        </p:txBody>
      </p:sp>
      <p:sp>
        <p:nvSpPr>
          <p:cNvPr id="3" name="Content Placeholder 2">
            <a:extLst>
              <a:ext uri="{FF2B5EF4-FFF2-40B4-BE49-F238E27FC236}">
                <a16:creationId xmlns:a16="http://schemas.microsoft.com/office/drawing/2014/main" id="{68EFEB82-5A6D-ACBB-8027-B8B2D8A34CC2}"/>
              </a:ext>
            </a:extLst>
          </p:cNvPr>
          <p:cNvSpPr>
            <a:spLocks noGrp="1"/>
          </p:cNvSpPr>
          <p:nvPr>
            <p:ph sz="quarter" idx="13"/>
          </p:nvPr>
        </p:nvSpPr>
        <p:spPr>
          <a:xfrm>
            <a:off x="457200" y="1524000"/>
            <a:ext cx="8229600" cy="1447800"/>
          </a:xfrm>
        </p:spPr>
        <p:txBody>
          <a:bodyPr>
            <a:normAutofit/>
          </a:bodyPr>
          <a:lstStyle/>
          <a:p>
            <a:r>
              <a:rPr lang="en-US"/>
              <a:t>The user flow would change by allowing an option to break away from this planned user flow to visit a new screen within the app</a:t>
            </a:r>
          </a:p>
        </p:txBody>
      </p:sp>
      <p:pic>
        <p:nvPicPr>
          <p:cNvPr id="11" name="Content Placeholder 10">
            <a:extLst>
              <a:ext uri="{FF2B5EF4-FFF2-40B4-BE49-F238E27FC236}">
                <a16:creationId xmlns:a16="http://schemas.microsoft.com/office/drawing/2014/main" id="{F7A470B3-48B0-38B6-6305-536B3DCF742A}"/>
              </a:ext>
            </a:extLst>
          </p:cNvPr>
          <p:cNvPicPr>
            <a:picLocks noGrp="1" noChangeAspect="1"/>
          </p:cNvPicPr>
          <p:nvPr>
            <p:ph sz="quarter" idx="14"/>
          </p:nvPr>
        </p:nvPicPr>
        <p:blipFill>
          <a:blip r:embed="rId2"/>
          <a:stretch>
            <a:fillRect/>
          </a:stretch>
        </p:blipFill>
        <p:spPr>
          <a:xfrm>
            <a:off x="317509" y="3082189"/>
            <a:ext cx="8508982" cy="3255610"/>
          </a:xfrm>
          <a:prstGeom prst="rect">
            <a:avLst/>
          </a:prstGeom>
        </p:spPr>
      </p:pic>
      <p:sp>
        <p:nvSpPr>
          <p:cNvPr id="4" name="Slide Number Placeholder 3">
            <a:extLst>
              <a:ext uri="{FF2B5EF4-FFF2-40B4-BE49-F238E27FC236}">
                <a16:creationId xmlns:a16="http://schemas.microsoft.com/office/drawing/2014/main" id="{E11C1A72-831D-D231-E670-A3BA51541C95}"/>
              </a:ext>
            </a:extLst>
          </p:cNvPr>
          <p:cNvSpPr>
            <a:spLocks noGrp="1"/>
          </p:cNvSpPr>
          <p:nvPr>
            <p:ph type="sldNum" sz="quarter" idx="17"/>
          </p:nvPr>
        </p:nvSpPr>
        <p:spPr/>
        <p:txBody>
          <a:bodyPr/>
          <a:lstStyle/>
          <a:p>
            <a:fld id="{B6F15528-21DE-4FAA-801E-634DDDAF4B2B}" type="slidenum">
              <a:rPr lang="en-US" smtClean="0"/>
              <a:pPr/>
              <a:t>20</a:t>
            </a:fld>
            <a:endParaRPr lang="en-US"/>
          </a:p>
        </p:txBody>
      </p:sp>
      <p:sp>
        <p:nvSpPr>
          <p:cNvPr id="13" name="TextBox 12">
            <a:extLst>
              <a:ext uri="{FF2B5EF4-FFF2-40B4-BE49-F238E27FC236}">
                <a16:creationId xmlns:a16="http://schemas.microsoft.com/office/drawing/2014/main" id="{5ED245F3-AB33-3194-5832-33FB6D237FB1}"/>
              </a:ext>
            </a:extLst>
          </p:cNvPr>
          <p:cNvSpPr txBox="1"/>
          <p:nvPr/>
        </p:nvSpPr>
        <p:spPr>
          <a:xfrm>
            <a:off x="4800600" y="4419600"/>
            <a:ext cx="2286000" cy="1170098"/>
          </a:xfrm>
          <a:prstGeom prst="wedgeRoundRectCallout">
            <a:avLst>
              <a:gd name="adj1" fmla="val -88855"/>
              <a:gd name="adj2" fmla="val -41708"/>
              <a:gd name="adj3" fmla="val 16667"/>
            </a:avLst>
          </a:prstGeom>
          <a:solidFill>
            <a:srgbClr val="FFFFCC"/>
          </a:solidFill>
          <a:ln>
            <a:solidFill>
              <a:schemeClr val="tx1"/>
            </a:solidFill>
          </a:ln>
        </p:spPr>
        <p:txBody>
          <a:bodyPr wrap="square" lIns="36000" tIns="36000" rIns="36000" bIns="36000">
            <a:spAutoFit/>
          </a:bodyPr>
          <a:lstStyle/>
          <a:p>
            <a:r>
              <a:rPr lang="en-US" sz="1600"/>
              <a:t>branch off of the "read tips" action to provide extra information on booking a new walker</a:t>
            </a:r>
          </a:p>
        </p:txBody>
      </p:sp>
    </p:spTree>
    <p:extLst>
      <p:ext uri="{BB962C8B-B14F-4D97-AF65-F5344CB8AC3E}">
        <p14:creationId xmlns:p14="http://schemas.microsoft.com/office/powerpoint/2010/main" val="9831260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2801293-771B-C0A6-6F66-9E50511B7226}"/>
              </a:ext>
            </a:extLst>
          </p:cNvPr>
          <p:cNvSpPr>
            <a:spLocks noGrp="1"/>
          </p:cNvSpPr>
          <p:nvPr>
            <p:ph type="title"/>
          </p:nvPr>
        </p:nvSpPr>
        <p:spPr/>
        <p:txBody>
          <a:bodyPr/>
          <a:lstStyle/>
          <a:p>
            <a:r>
              <a:rPr lang="en-US"/>
              <a:t>User flow for CoffeeHouse project</a:t>
            </a:r>
          </a:p>
        </p:txBody>
      </p:sp>
      <p:sp>
        <p:nvSpPr>
          <p:cNvPr id="7" name="Content Placeholder 6">
            <a:extLst>
              <a:ext uri="{FF2B5EF4-FFF2-40B4-BE49-F238E27FC236}">
                <a16:creationId xmlns:a16="http://schemas.microsoft.com/office/drawing/2014/main" id="{2C39B831-F2C8-D937-B11F-4ADE78D3B896}"/>
              </a:ext>
            </a:extLst>
          </p:cNvPr>
          <p:cNvSpPr>
            <a:spLocks noGrp="1"/>
          </p:cNvSpPr>
          <p:nvPr>
            <p:ph idx="1"/>
          </p:nvPr>
        </p:nvSpPr>
        <p:spPr>
          <a:xfrm>
            <a:off x="457200" y="1524000"/>
            <a:ext cx="8229600" cy="4800600"/>
          </a:xfrm>
        </p:spPr>
        <p:txBody>
          <a:bodyPr/>
          <a:lstStyle/>
          <a:p>
            <a:pPr marL="0" indent="0">
              <a:buNone/>
            </a:pPr>
            <a:r>
              <a:rPr lang="en-US" b="1"/>
              <a:t>Identify the user task</a:t>
            </a:r>
          </a:p>
          <a:p>
            <a:r>
              <a:rPr lang="en-US" b="1"/>
              <a:t>Goal statement</a:t>
            </a:r>
          </a:p>
          <a:p>
            <a:pPr lvl="1"/>
            <a:r>
              <a:rPr lang="en-US" b="1"/>
              <a:t>Our</a:t>
            </a:r>
            <a:r>
              <a:rPr lang="en-US">
                <a:solidFill>
                  <a:srgbClr val="0000CC"/>
                </a:solidFill>
              </a:rPr>
              <a:t> </a:t>
            </a:r>
            <a:r>
              <a:rPr lang="en-US" dirty="0" err="1">
                <a:solidFill>
                  <a:srgbClr val="0000CC"/>
                </a:solidFill>
              </a:rPr>
              <a:t>CoffeeHouse</a:t>
            </a:r>
            <a:r>
              <a:rPr lang="en-US" dirty="0">
                <a:solidFill>
                  <a:srgbClr val="0000CC"/>
                </a:solidFill>
              </a:rPr>
              <a:t> app </a:t>
            </a:r>
            <a:r>
              <a:rPr lang="en-US" b="1" dirty="0"/>
              <a:t>will let users </a:t>
            </a:r>
            <a:r>
              <a:rPr lang="en-US" dirty="0">
                <a:solidFill>
                  <a:srgbClr val="0000CC"/>
                </a:solidFill>
              </a:rPr>
              <a:t>place group orders in advance, </a:t>
            </a:r>
            <a:r>
              <a:rPr lang="en-US" b="1" dirty="0"/>
              <a:t>which will affect </a:t>
            </a:r>
            <a:r>
              <a:rPr lang="en-US" dirty="0">
                <a:solidFill>
                  <a:srgbClr val="0000CC"/>
                </a:solidFill>
              </a:rPr>
              <a:t>users who have to make and pick up large </a:t>
            </a:r>
            <a:r>
              <a:rPr lang="en-US">
                <a:solidFill>
                  <a:srgbClr val="0000CC"/>
                </a:solidFill>
              </a:rPr>
              <a:t>orders </a:t>
            </a:r>
            <a:r>
              <a:rPr lang="en-US" b="1" dirty="0"/>
              <a:t>by</a:t>
            </a:r>
            <a:r>
              <a:rPr lang="en-US">
                <a:solidFill>
                  <a:srgbClr val="0000CC"/>
                </a:solidFill>
              </a:rPr>
              <a:t> </a:t>
            </a:r>
            <a:r>
              <a:rPr lang="en-US" dirty="0">
                <a:solidFill>
                  <a:srgbClr val="0000CC"/>
                </a:solidFill>
              </a:rPr>
              <a:t>letting users skip the in-store order line and saving them time</a:t>
            </a:r>
            <a:r>
              <a:rPr lang="en-US">
                <a:solidFill>
                  <a:srgbClr val="0000CC"/>
                </a:solidFill>
              </a:rPr>
              <a:t>. </a:t>
            </a:r>
            <a:r>
              <a:rPr lang="en-US" b="1" dirty="0"/>
              <a:t>We will measure effectiveness</a:t>
            </a:r>
            <a:r>
              <a:rPr lang="en-US">
                <a:solidFill>
                  <a:srgbClr val="0000CC"/>
                </a:solidFill>
              </a:rPr>
              <a:t> </a:t>
            </a:r>
            <a:r>
              <a:rPr lang="en-US" dirty="0">
                <a:solidFill>
                  <a:srgbClr val="0000CC"/>
                </a:solidFill>
              </a:rPr>
              <a:t>by tracking orders of 5+ items placed through the app</a:t>
            </a:r>
          </a:p>
          <a:p>
            <a:r>
              <a:rPr lang="en-US" b="1"/>
              <a:t>Identify a primary user task of users: </a:t>
            </a:r>
          </a:p>
          <a:p>
            <a:pPr lvl="1"/>
            <a:r>
              <a:rPr lang="en-US">
                <a:solidFill>
                  <a:srgbClr val="0000CC"/>
                </a:solidFill>
              </a:rPr>
              <a:t>Use the CoffeeHouse app </a:t>
            </a:r>
            <a:r>
              <a:rPr lang="en-US" b="1">
                <a:solidFill>
                  <a:srgbClr val="0000CC"/>
                </a:solidFill>
              </a:rPr>
              <a:t>to place a group coffee order quickly and easily</a:t>
            </a:r>
            <a:r>
              <a:rPr lang="en-US" b="1"/>
              <a:t>.</a:t>
            </a:r>
          </a:p>
          <a:p>
            <a:endParaRPr lang="en-US" dirty="0"/>
          </a:p>
        </p:txBody>
      </p:sp>
      <p:sp>
        <p:nvSpPr>
          <p:cNvPr id="5" name="Slide Number Placeholder 4">
            <a:extLst>
              <a:ext uri="{FF2B5EF4-FFF2-40B4-BE49-F238E27FC236}">
                <a16:creationId xmlns:a16="http://schemas.microsoft.com/office/drawing/2014/main" id="{9A357F00-6569-9838-7EA8-5782CE84991F}"/>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42178870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2BC2A1-4453-BCBB-23B6-F964CD107773}"/>
              </a:ext>
            </a:extLst>
          </p:cNvPr>
          <p:cNvSpPr>
            <a:spLocks noGrp="1"/>
          </p:cNvSpPr>
          <p:nvPr>
            <p:ph type="title"/>
          </p:nvPr>
        </p:nvSpPr>
        <p:spPr/>
        <p:txBody>
          <a:bodyPr/>
          <a:lstStyle/>
          <a:p>
            <a:r>
              <a:rPr lang="en-US"/>
              <a:t>Outline the task steps</a:t>
            </a:r>
          </a:p>
        </p:txBody>
      </p:sp>
      <p:sp>
        <p:nvSpPr>
          <p:cNvPr id="7" name="Content Placeholder 6">
            <a:extLst>
              <a:ext uri="{FF2B5EF4-FFF2-40B4-BE49-F238E27FC236}">
                <a16:creationId xmlns:a16="http://schemas.microsoft.com/office/drawing/2014/main" id="{78D77C77-BB09-372C-A9DF-F601C985C20F}"/>
              </a:ext>
            </a:extLst>
          </p:cNvPr>
          <p:cNvSpPr>
            <a:spLocks noGrp="1"/>
          </p:cNvSpPr>
          <p:nvPr>
            <p:ph sz="half" idx="1"/>
          </p:nvPr>
        </p:nvSpPr>
        <p:spPr>
          <a:ln>
            <a:noFill/>
          </a:ln>
        </p:spPr>
        <p:txBody>
          <a:bodyPr>
            <a:normAutofit/>
          </a:bodyPr>
          <a:lstStyle/>
          <a:p>
            <a:pPr marL="0" indent="0">
              <a:buNone/>
            </a:pPr>
            <a:r>
              <a:rPr lang="en-US"/>
              <a:t>1. Open app.</a:t>
            </a:r>
          </a:p>
          <a:p>
            <a:pPr marL="0" indent="0">
              <a:buNone/>
            </a:pPr>
            <a:r>
              <a:rPr lang="en-US"/>
              <a:t>2. View homepage.</a:t>
            </a:r>
          </a:p>
          <a:p>
            <a:pPr marL="0" indent="0">
              <a:buNone/>
            </a:pPr>
            <a:r>
              <a:rPr lang="en-US"/>
              <a:t>3. Search coffee locations.</a:t>
            </a:r>
          </a:p>
          <a:p>
            <a:pPr marL="0" indent="0">
              <a:buNone/>
            </a:pPr>
            <a:r>
              <a:rPr lang="en-US"/>
              <a:t>4. Select coffee location.</a:t>
            </a:r>
          </a:p>
          <a:p>
            <a:pPr marL="0" indent="0">
              <a:buNone/>
            </a:pPr>
            <a:r>
              <a:rPr lang="en-US"/>
              <a:t>5. Order from here? Select “Yes” or “No.”</a:t>
            </a:r>
          </a:p>
          <a:p>
            <a:pPr marL="0" indent="0">
              <a:buNone/>
            </a:pPr>
            <a:r>
              <a:rPr lang="en-US"/>
              <a:t>6. View order screen.</a:t>
            </a:r>
          </a:p>
          <a:p>
            <a:pPr marL="0" indent="0">
              <a:buNone/>
            </a:pPr>
            <a:r>
              <a:rPr lang="en-US"/>
              <a:t>7. Click link to share coffee menu.</a:t>
            </a:r>
          </a:p>
        </p:txBody>
      </p:sp>
      <p:sp>
        <p:nvSpPr>
          <p:cNvPr id="2" name="Content Placeholder 1">
            <a:extLst>
              <a:ext uri="{FF2B5EF4-FFF2-40B4-BE49-F238E27FC236}">
                <a16:creationId xmlns:a16="http://schemas.microsoft.com/office/drawing/2014/main" id="{B3754C6A-F75B-0173-57AF-22EC61816355}"/>
              </a:ext>
            </a:extLst>
          </p:cNvPr>
          <p:cNvSpPr>
            <a:spLocks noGrp="1"/>
          </p:cNvSpPr>
          <p:nvPr>
            <p:ph sz="half" idx="2"/>
          </p:nvPr>
        </p:nvSpPr>
        <p:spPr>
          <a:ln>
            <a:noFill/>
          </a:ln>
        </p:spPr>
        <p:txBody>
          <a:bodyPr>
            <a:normAutofit lnSpcReduction="10000"/>
          </a:bodyPr>
          <a:lstStyle/>
          <a:p>
            <a:pPr marL="0" indent="0">
              <a:buNone/>
            </a:pPr>
            <a:r>
              <a:rPr lang="en-US"/>
              <a:t>8. Send menu to team? Select “Yes” or “No.”</a:t>
            </a:r>
          </a:p>
          <a:p>
            <a:pPr marL="0" indent="0">
              <a:buNone/>
            </a:pPr>
            <a:r>
              <a:rPr lang="en-US"/>
              <a:t>9. Start order timer.</a:t>
            </a:r>
          </a:p>
          <a:p>
            <a:pPr marL="0" indent="0">
              <a:buNone/>
            </a:pPr>
            <a:r>
              <a:rPr lang="en-US"/>
              <a:t>10. Team adds items to order.</a:t>
            </a:r>
          </a:p>
          <a:p>
            <a:pPr marL="0" indent="0">
              <a:buNone/>
            </a:pPr>
            <a:r>
              <a:rPr lang="en-US"/>
              <a:t>11. Order preview.</a:t>
            </a:r>
          </a:p>
          <a:p>
            <a:pPr marL="0" indent="0">
              <a:buNone/>
            </a:pPr>
            <a:r>
              <a:rPr lang="en-US"/>
              <a:t>12. Go to checkout.</a:t>
            </a:r>
          </a:p>
          <a:p>
            <a:pPr marL="0" indent="0">
              <a:buNone/>
            </a:pPr>
            <a:r>
              <a:rPr lang="en-US"/>
              <a:t>13. Insert checkout information.</a:t>
            </a:r>
          </a:p>
          <a:p>
            <a:pPr marL="0" indent="0">
              <a:buNone/>
            </a:pPr>
            <a:r>
              <a:rPr lang="en-US"/>
              <a:t>14. Click checkout.</a:t>
            </a:r>
          </a:p>
          <a:p>
            <a:endParaRPr lang="en-US"/>
          </a:p>
        </p:txBody>
      </p:sp>
      <p:sp>
        <p:nvSpPr>
          <p:cNvPr id="5" name="Slide Number Placeholder 4">
            <a:extLst>
              <a:ext uri="{FF2B5EF4-FFF2-40B4-BE49-F238E27FC236}">
                <a16:creationId xmlns:a16="http://schemas.microsoft.com/office/drawing/2014/main" id="{FB4B31AA-BD7A-0659-EA7D-B329C1BB88CB}"/>
              </a:ext>
            </a:extLst>
          </p:cNvPr>
          <p:cNvSpPr>
            <a:spLocks noGrp="1"/>
          </p:cNvSpPr>
          <p:nvPr>
            <p:ph type="sldNum" sz="quarter" idx="12"/>
          </p:nvPr>
        </p:nvSpPr>
        <p:spPr/>
        <p:txBody>
          <a:bodyPr/>
          <a:lstStyle/>
          <a:p>
            <a:fld id="{B6F15528-21DE-4FAA-801E-634DDDAF4B2B}" type="slidenum">
              <a:rPr lang="en-US" smtClean="0"/>
              <a:pPr/>
              <a:t>22</a:t>
            </a:fld>
            <a:endParaRPr lang="en-US"/>
          </a:p>
        </p:txBody>
      </p:sp>
      <p:cxnSp>
        <p:nvCxnSpPr>
          <p:cNvPr id="4" name="Straight Connector 3">
            <a:extLst>
              <a:ext uri="{FF2B5EF4-FFF2-40B4-BE49-F238E27FC236}">
                <a16:creationId xmlns:a16="http://schemas.microsoft.com/office/drawing/2014/main" id="{62D283DF-A565-D32A-A636-BA7FA2535FD8}"/>
              </a:ext>
            </a:extLst>
          </p:cNvPr>
          <p:cNvCxnSpPr/>
          <p:nvPr/>
        </p:nvCxnSpPr>
        <p:spPr>
          <a:xfrm>
            <a:off x="4518660" y="1524000"/>
            <a:ext cx="0" cy="464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13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69CFB7-5519-829C-AA47-886118641EE2}"/>
              </a:ext>
            </a:extLst>
          </p:cNvPr>
          <p:cNvSpPr>
            <a:spLocks noGrp="1"/>
          </p:cNvSpPr>
          <p:nvPr>
            <p:ph type="title"/>
          </p:nvPr>
        </p:nvSpPr>
        <p:spPr>
          <a:xfrm>
            <a:off x="457200" y="409575"/>
            <a:ext cx="8229600" cy="962025"/>
          </a:xfrm>
        </p:spPr>
        <p:txBody>
          <a:bodyPr/>
          <a:lstStyle/>
          <a:p>
            <a:r>
              <a:rPr lang="en-US"/>
              <a:t>The completed user flow</a:t>
            </a:r>
          </a:p>
        </p:txBody>
      </p:sp>
      <p:pic>
        <p:nvPicPr>
          <p:cNvPr id="13" name="Content Placeholder 12" descr="Completed user flow for the CoffeeHouse app.">
            <a:extLst>
              <a:ext uri="{FF2B5EF4-FFF2-40B4-BE49-F238E27FC236}">
                <a16:creationId xmlns:a16="http://schemas.microsoft.com/office/drawing/2014/main" id="{60EE2CBC-9A45-87AC-8CC1-82F3F61F4D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713" y="1600200"/>
            <a:ext cx="8846452" cy="4772611"/>
          </a:xfrm>
          <a:noFill/>
          <a:ln>
            <a:noFill/>
          </a:ln>
        </p:spPr>
      </p:pic>
      <p:sp>
        <p:nvSpPr>
          <p:cNvPr id="5" name="Slide Number Placeholder 4">
            <a:extLst>
              <a:ext uri="{FF2B5EF4-FFF2-40B4-BE49-F238E27FC236}">
                <a16:creationId xmlns:a16="http://schemas.microsoft.com/office/drawing/2014/main" id="{95EB7914-50B2-694B-5F41-84B485FF793E}"/>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21675437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9E60-D3E2-8908-6483-68E3931DBA04}"/>
              </a:ext>
            </a:extLst>
          </p:cNvPr>
          <p:cNvSpPr>
            <a:spLocks noGrp="1"/>
          </p:cNvSpPr>
          <p:nvPr>
            <p:ph type="title"/>
          </p:nvPr>
        </p:nvSpPr>
        <p:spPr>
          <a:xfrm>
            <a:off x="457200" y="409575"/>
            <a:ext cx="8229600" cy="962025"/>
          </a:xfrm>
        </p:spPr>
        <p:txBody>
          <a:bodyPr/>
          <a:lstStyle/>
          <a:p>
            <a:r>
              <a:rPr lang="en-US"/>
              <a:t>Storyboarding user flows</a:t>
            </a:r>
          </a:p>
        </p:txBody>
      </p:sp>
      <p:sp>
        <p:nvSpPr>
          <p:cNvPr id="3" name="Content Placeholder 2">
            <a:extLst>
              <a:ext uri="{FF2B5EF4-FFF2-40B4-BE49-F238E27FC236}">
                <a16:creationId xmlns:a16="http://schemas.microsoft.com/office/drawing/2014/main" id="{723ADA2D-46EB-ADBF-49BE-ED2E940C0A9C}"/>
              </a:ext>
            </a:extLst>
          </p:cNvPr>
          <p:cNvSpPr>
            <a:spLocks noGrp="1"/>
          </p:cNvSpPr>
          <p:nvPr>
            <p:ph idx="1"/>
          </p:nvPr>
        </p:nvSpPr>
        <p:spPr>
          <a:xfrm>
            <a:off x="457200" y="1524000"/>
            <a:ext cx="8229600" cy="4800600"/>
          </a:xfrm>
        </p:spPr>
        <p:txBody>
          <a:bodyPr>
            <a:normAutofit/>
          </a:bodyPr>
          <a:lstStyle/>
          <a:p>
            <a:r>
              <a:rPr lang="en-US"/>
              <a:t>A storyboard is </a:t>
            </a:r>
            <a:r>
              <a:rPr lang="en-US">
                <a:solidFill>
                  <a:srgbClr val="0000CC"/>
                </a:solidFill>
              </a:rPr>
              <a:t>a series of panels or frames </a:t>
            </a:r>
            <a:r>
              <a:rPr lang="en-US"/>
              <a:t>that</a:t>
            </a:r>
            <a:r>
              <a:rPr lang="en-US">
                <a:solidFill>
                  <a:srgbClr val="0000CC"/>
                </a:solidFill>
              </a:rPr>
              <a:t> visually describe and explore a user's experience </a:t>
            </a:r>
            <a:r>
              <a:rPr lang="en-US"/>
              <a:t>with a product</a:t>
            </a:r>
            <a:r>
              <a:rPr lang="en-US">
                <a:solidFill>
                  <a:srgbClr val="0000CC"/>
                </a:solidFill>
              </a:rPr>
              <a:t>.</a:t>
            </a:r>
          </a:p>
          <a:p>
            <a:pPr algn="l"/>
            <a:r>
              <a:rPr lang="en-US" b="0" i="0">
                <a:solidFill>
                  <a:srgbClr val="333333"/>
                </a:solidFill>
                <a:effectLst/>
                <a:latin typeface="OpenSans"/>
              </a:rPr>
              <a:t>To visualize potential solutions to user problems. </a:t>
            </a:r>
          </a:p>
          <a:p>
            <a:pPr lvl="1"/>
            <a:r>
              <a:rPr lang="en-US">
                <a:solidFill>
                  <a:srgbClr val="333333"/>
                </a:solidFill>
                <a:latin typeface="OpenSans"/>
              </a:rPr>
              <a:t>Create a strong visual connection between insights discovered during research and the flow of experience.</a:t>
            </a:r>
          </a:p>
          <a:p>
            <a:pPr lvl="1"/>
            <a:r>
              <a:rPr lang="en-US">
                <a:solidFill>
                  <a:srgbClr val="333333"/>
                </a:solidFill>
                <a:latin typeface="OpenSans"/>
              </a:rPr>
              <a:t>To sketch an idea through the flow of the experience</a:t>
            </a:r>
          </a:p>
          <a:p>
            <a:pPr lvl="1"/>
            <a:r>
              <a:rPr lang="en-US"/>
              <a:t>A visual aid to explain your ideas to stakeholders.</a:t>
            </a:r>
          </a:p>
          <a:p>
            <a:r>
              <a:rPr lang="en-US"/>
              <a:t>Storyboard should </a:t>
            </a:r>
            <a:r>
              <a:rPr lang="en-US">
                <a:solidFill>
                  <a:srgbClr val="0000CC"/>
                </a:solidFill>
              </a:rPr>
              <a:t>focus on just the most important parts of a user’s experience </a:t>
            </a:r>
            <a:r>
              <a:rPr lang="en-US"/>
              <a:t>with a product.</a:t>
            </a:r>
          </a:p>
          <a:p>
            <a:endParaRPr lang="en-US"/>
          </a:p>
        </p:txBody>
      </p:sp>
      <p:sp>
        <p:nvSpPr>
          <p:cNvPr id="4" name="Slide Number Placeholder 3">
            <a:extLst>
              <a:ext uri="{FF2B5EF4-FFF2-40B4-BE49-F238E27FC236}">
                <a16:creationId xmlns:a16="http://schemas.microsoft.com/office/drawing/2014/main" id="{5382E780-80FD-C31C-F009-9BCA6C2C1314}"/>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31548320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E517-CCDF-DFA5-8C42-B4ACFA41E465}"/>
              </a:ext>
            </a:extLst>
          </p:cNvPr>
          <p:cNvSpPr>
            <a:spLocks noGrp="1"/>
          </p:cNvSpPr>
          <p:nvPr>
            <p:ph type="title"/>
          </p:nvPr>
        </p:nvSpPr>
        <p:spPr/>
        <p:txBody>
          <a:bodyPr/>
          <a:lstStyle/>
          <a:p>
            <a:r>
              <a:rPr lang="en-US"/>
              <a:t>Four elements of a storyboard</a:t>
            </a:r>
          </a:p>
        </p:txBody>
      </p:sp>
      <p:sp>
        <p:nvSpPr>
          <p:cNvPr id="3" name="Content Placeholder 2">
            <a:extLst>
              <a:ext uri="{FF2B5EF4-FFF2-40B4-BE49-F238E27FC236}">
                <a16:creationId xmlns:a16="http://schemas.microsoft.com/office/drawing/2014/main" id="{75AFE4D3-5CDB-6113-ECBE-81F2D051542D}"/>
              </a:ext>
            </a:extLst>
          </p:cNvPr>
          <p:cNvSpPr>
            <a:spLocks noGrp="1"/>
          </p:cNvSpPr>
          <p:nvPr>
            <p:ph sz="quarter" idx="13"/>
          </p:nvPr>
        </p:nvSpPr>
        <p:spPr>
          <a:xfrm>
            <a:off x="457200" y="1524000"/>
            <a:ext cx="8229600" cy="2819400"/>
          </a:xfrm>
        </p:spPr>
        <p:txBody>
          <a:bodyPr>
            <a:normAutofit fontScale="92500" lnSpcReduction="20000"/>
          </a:bodyPr>
          <a:lstStyle/>
          <a:p>
            <a:r>
              <a:rPr lang="en-US" b="1">
                <a:solidFill>
                  <a:srgbClr val="0000CC"/>
                </a:solidFill>
              </a:rPr>
              <a:t>Character</a:t>
            </a:r>
            <a:r>
              <a:rPr lang="en-US"/>
              <a:t>: the user in your story. </a:t>
            </a:r>
          </a:p>
          <a:p>
            <a:r>
              <a:rPr lang="en-US" b="1">
                <a:solidFill>
                  <a:srgbClr val="0000CC"/>
                </a:solidFill>
              </a:rPr>
              <a:t>Scene</a:t>
            </a:r>
            <a:r>
              <a:rPr lang="en-US"/>
              <a:t>: </a:t>
            </a:r>
            <a:r>
              <a:rPr lang="en-US" dirty="0"/>
              <a:t>the user's environment. </a:t>
            </a:r>
          </a:p>
          <a:p>
            <a:r>
              <a:rPr lang="en-US" b="1">
                <a:solidFill>
                  <a:srgbClr val="0000CC"/>
                </a:solidFill>
              </a:rPr>
              <a:t>P</a:t>
            </a:r>
            <a:r>
              <a:rPr lang="en-US" b="1" dirty="0">
                <a:solidFill>
                  <a:srgbClr val="0000CC"/>
                </a:solidFill>
              </a:rPr>
              <a:t>lot</a:t>
            </a:r>
            <a:r>
              <a:rPr lang="en-US"/>
              <a:t>: </a:t>
            </a:r>
            <a:r>
              <a:rPr lang="en-US" dirty="0"/>
              <a:t>the benefit or solution of the design. </a:t>
            </a:r>
          </a:p>
          <a:p>
            <a:r>
              <a:rPr lang="en-US" b="1" dirty="0">
                <a:solidFill>
                  <a:srgbClr val="0000CC"/>
                </a:solidFill>
              </a:rPr>
              <a:t>Narrative</a:t>
            </a:r>
            <a:r>
              <a:rPr lang="en-US"/>
              <a:t>: </a:t>
            </a:r>
            <a:r>
              <a:rPr lang="en-US" dirty="0"/>
              <a:t>the user's need or problem and how the design will solve the </a:t>
            </a:r>
            <a:r>
              <a:rPr lang="en-US"/>
              <a:t>problem.</a:t>
            </a:r>
          </a:p>
          <a:p>
            <a:r>
              <a:rPr lang="en-US"/>
              <a:t>Storyboard </a:t>
            </a:r>
            <a:br>
              <a:rPr lang="en-US"/>
            </a:br>
            <a:r>
              <a:rPr lang="en-US"/>
              <a:t>Template</a:t>
            </a:r>
            <a:endParaRPr lang="en-US" dirty="0"/>
          </a:p>
          <a:p>
            <a:endParaRPr lang="en-US" dirty="0"/>
          </a:p>
        </p:txBody>
      </p:sp>
      <p:pic>
        <p:nvPicPr>
          <p:cNvPr id="31" name="Content Placeholder 30">
            <a:extLst>
              <a:ext uri="{FF2B5EF4-FFF2-40B4-BE49-F238E27FC236}">
                <a16:creationId xmlns:a16="http://schemas.microsoft.com/office/drawing/2014/main" id="{A3B66075-72FC-EBE2-D8F2-468BF7010259}"/>
              </a:ext>
            </a:extLst>
          </p:cNvPr>
          <p:cNvPicPr>
            <a:picLocks noGrp="1" noChangeAspect="1"/>
          </p:cNvPicPr>
          <p:nvPr>
            <p:ph sz="quarter" idx="14"/>
          </p:nvPr>
        </p:nvPicPr>
        <p:blipFill>
          <a:blip r:embed="rId2"/>
          <a:stretch>
            <a:fillRect/>
          </a:stretch>
        </p:blipFill>
        <p:spPr>
          <a:xfrm>
            <a:off x="2819400" y="3613785"/>
            <a:ext cx="5715000" cy="2819400"/>
          </a:xfrm>
          <a:prstGeom prst="rect">
            <a:avLst/>
          </a:prstGeom>
        </p:spPr>
      </p:pic>
      <p:sp>
        <p:nvSpPr>
          <p:cNvPr id="4" name="Slide Number Placeholder 3">
            <a:extLst>
              <a:ext uri="{FF2B5EF4-FFF2-40B4-BE49-F238E27FC236}">
                <a16:creationId xmlns:a16="http://schemas.microsoft.com/office/drawing/2014/main" id="{D2047F87-EE94-75EE-F355-BA7DBFF6F334}"/>
              </a:ext>
            </a:extLst>
          </p:cNvPr>
          <p:cNvSpPr>
            <a:spLocks noGrp="1"/>
          </p:cNvSpPr>
          <p:nvPr>
            <p:ph type="sldNum" sz="quarter" idx="17"/>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67633553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9E8BF-9965-4776-67BF-C52D1918C772}"/>
              </a:ext>
            </a:extLst>
          </p:cNvPr>
          <p:cNvSpPr>
            <a:spLocks noGrp="1"/>
          </p:cNvSpPr>
          <p:nvPr>
            <p:ph type="title"/>
          </p:nvPr>
        </p:nvSpPr>
        <p:spPr/>
        <p:txBody>
          <a:bodyPr/>
          <a:lstStyle/>
          <a:p>
            <a:r>
              <a:rPr lang="en-US"/>
              <a:t>Example: Problem Statement</a:t>
            </a:r>
          </a:p>
        </p:txBody>
      </p:sp>
      <p:pic>
        <p:nvPicPr>
          <p:cNvPr id="5" name="Content Placeholder 5">
            <a:extLst>
              <a:ext uri="{FF2B5EF4-FFF2-40B4-BE49-F238E27FC236}">
                <a16:creationId xmlns:a16="http://schemas.microsoft.com/office/drawing/2014/main" id="{62B25B9E-1C58-E389-5F7A-6A0D4E6E6172}"/>
              </a:ext>
            </a:extLst>
          </p:cNvPr>
          <p:cNvPicPr>
            <a:picLocks noGrp="1" noChangeAspect="1"/>
          </p:cNvPicPr>
          <p:nvPr>
            <p:ph idx="1"/>
          </p:nvPr>
        </p:nvPicPr>
        <p:blipFill>
          <a:blip r:embed="rId2"/>
          <a:stretch>
            <a:fillRect/>
          </a:stretch>
        </p:blipFill>
        <p:spPr>
          <a:xfrm>
            <a:off x="457200" y="2299127"/>
            <a:ext cx="8229600" cy="3250346"/>
          </a:xfrm>
        </p:spPr>
      </p:pic>
      <p:sp>
        <p:nvSpPr>
          <p:cNvPr id="4" name="Slide Number Placeholder 3">
            <a:extLst>
              <a:ext uri="{FF2B5EF4-FFF2-40B4-BE49-F238E27FC236}">
                <a16:creationId xmlns:a16="http://schemas.microsoft.com/office/drawing/2014/main" id="{0C71BDF9-D191-27F8-28A7-1764982343DB}"/>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57808140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20185F-62B2-9AB9-6F8E-8269511119EB}"/>
              </a:ext>
            </a:extLst>
          </p:cNvPr>
          <p:cNvSpPr>
            <a:spLocks noGrp="1"/>
          </p:cNvSpPr>
          <p:nvPr>
            <p:ph type="title"/>
          </p:nvPr>
        </p:nvSpPr>
        <p:spPr/>
        <p:txBody>
          <a:bodyPr/>
          <a:lstStyle/>
          <a:p>
            <a:r>
              <a:rPr lang="en-US"/>
              <a:t>Goal statement &amp; sketch Storyboard</a:t>
            </a:r>
          </a:p>
        </p:txBody>
      </p:sp>
      <p:sp>
        <p:nvSpPr>
          <p:cNvPr id="5" name="Slide Number Placeholder 4">
            <a:extLst>
              <a:ext uri="{FF2B5EF4-FFF2-40B4-BE49-F238E27FC236}">
                <a16:creationId xmlns:a16="http://schemas.microsoft.com/office/drawing/2014/main" id="{831CF9E8-470A-2653-C4DA-D3D1863C5C87}"/>
              </a:ext>
            </a:extLst>
          </p:cNvPr>
          <p:cNvSpPr>
            <a:spLocks noGrp="1"/>
          </p:cNvSpPr>
          <p:nvPr>
            <p:ph type="sldNum" sz="quarter" idx="17"/>
          </p:nvPr>
        </p:nvSpPr>
        <p:spPr/>
        <p:txBody>
          <a:bodyPr/>
          <a:lstStyle/>
          <a:p>
            <a:fld id="{B6F15528-21DE-4FAA-801E-634DDDAF4B2B}" type="slidenum">
              <a:rPr lang="en-US" smtClean="0"/>
              <a:t>27</a:t>
            </a:fld>
            <a:endParaRPr lang="en-US"/>
          </a:p>
        </p:txBody>
      </p:sp>
      <p:sp>
        <p:nvSpPr>
          <p:cNvPr id="13" name="Content Placeholder 12">
            <a:extLst>
              <a:ext uri="{FF2B5EF4-FFF2-40B4-BE49-F238E27FC236}">
                <a16:creationId xmlns:a16="http://schemas.microsoft.com/office/drawing/2014/main" id="{F2F95062-BAEB-7DD2-8E3E-837EC0918970}"/>
              </a:ext>
            </a:extLst>
          </p:cNvPr>
          <p:cNvSpPr>
            <a:spLocks noGrp="1"/>
          </p:cNvSpPr>
          <p:nvPr>
            <p:ph sz="quarter" idx="13"/>
          </p:nvPr>
        </p:nvSpPr>
        <p:spPr>
          <a:xfrm>
            <a:off x="457200" y="1524000"/>
            <a:ext cx="8229600" cy="962025"/>
          </a:xfrm>
        </p:spPr>
        <p:txBody>
          <a:bodyPr/>
          <a:lstStyle/>
          <a:p>
            <a:r>
              <a:rPr lang="en-US" u="sng"/>
              <a:t>GOAL STATEMENT</a:t>
            </a:r>
            <a:r>
              <a:rPr lang="en-US"/>
              <a:t>: </a:t>
            </a:r>
            <a:r>
              <a:rPr lang="en-US">
                <a:solidFill>
                  <a:srgbClr val="0000CC"/>
                </a:solidFill>
              </a:rPr>
              <a:t>Help users who are athletes </a:t>
            </a:r>
            <a:br>
              <a:rPr lang="en-US">
                <a:solidFill>
                  <a:srgbClr val="0000CC"/>
                </a:solidFill>
              </a:rPr>
            </a:br>
            <a:r>
              <a:rPr lang="en-US">
                <a:solidFill>
                  <a:srgbClr val="0000CC"/>
                </a:solidFill>
              </a:rPr>
              <a:t>sign-up for workout classes early and quickly</a:t>
            </a:r>
          </a:p>
          <a:p>
            <a:endParaRPr lang="en-US"/>
          </a:p>
        </p:txBody>
      </p:sp>
      <p:pic>
        <p:nvPicPr>
          <p:cNvPr id="17" name="Content Placeholder 16">
            <a:extLst>
              <a:ext uri="{FF2B5EF4-FFF2-40B4-BE49-F238E27FC236}">
                <a16:creationId xmlns:a16="http://schemas.microsoft.com/office/drawing/2014/main" id="{D516FEB6-F081-305F-5729-5B8C6B4FD325}"/>
              </a:ext>
            </a:extLst>
          </p:cNvPr>
          <p:cNvPicPr>
            <a:picLocks noGrp="1" noChangeAspect="1"/>
          </p:cNvPicPr>
          <p:nvPr>
            <p:ph sz="quarter" idx="14"/>
          </p:nvPr>
        </p:nvPicPr>
        <p:blipFill>
          <a:blip r:embed="rId3"/>
          <a:stretch>
            <a:fillRect/>
          </a:stretch>
        </p:blipFill>
        <p:spPr>
          <a:xfrm>
            <a:off x="762000" y="2508885"/>
            <a:ext cx="7398072" cy="3825250"/>
          </a:xfrm>
        </p:spPr>
      </p:pic>
    </p:spTree>
    <p:extLst>
      <p:ext uri="{BB962C8B-B14F-4D97-AF65-F5344CB8AC3E}">
        <p14:creationId xmlns:p14="http://schemas.microsoft.com/office/powerpoint/2010/main" val="428081439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15A1-0280-85E3-172A-83441E6895F5}"/>
              </a:ext>
            </a:extLst>
          </p:cNvPr>
          <p:cNvSpPr>
            <a:spLocks noGrp="1"/>
          </p:cNvSpPr>
          <p:nvPr>
            <p:ph type="title"/>
          </p:nvPr>
        </p:nvSpPr>
        <p:spPr>
          <a:xfrm>
            <a:off x="457200" y="409575"/>
            <a:ext cx="8229600" cy="962025"/>
          </a:xfrm>
        </p:spPr>
        <p:txBody>
          <a:bodyPr/>
          <a:lstStyle/>
          <a:p>
            <a:r>
              <a:rPr lang="en-US"/>
              <a:t>Two common types of storyboards </a:t>
            </a:r>
          </a:p>
        </p:txBody>
      </p:sp>
      <p:sp>
        <p:nvSpPr>
          <p:cNvPr id="3" name="Content Placeholder 2">
            <a:extLst>
              <a:ext uri="{FF2B5EF4-FFF2-40B4-BE49-F238E27FC236}">
                <a16:creationId xmlns:a16="http://schemas.microsoft.com/office/drawing/2014/main" id="{49C43416-D273-D685-60B0-7126975B2683}"/>
              </a:ext>
            </a:extLst>
          </p:cNvPr>
          <p:cNvSpPr>
            <a:spLocks noGrp="1"/>
          </p:cNvSpPr>
          <p:nvPr>
            <p:ph idx="1"/>
          </p:nvPr>
        </p:nvSpPr>
        <p:spPr>
          <a:xfrm>
            <a:off x="457200" y="1524000"/>
            <a:ext cx="8229600" cy="4800600"/>
          </a:xfrm>
        </p:spPr>
        <p:txBody>
          <a:bodyPr>
            <a:normAutofit lnSpcReduction="10000"/>
          </a:bodyPr>
          <a:lstStyle/>
          <a:p>
            <a:pPr lvl="0"/>
            <a:r>
              <a:rPr lang="en-US" b="1" dirty="0">
                <a:solidFill>
                  <a:srgbClr val="0000CC"/>
                </a:solidFill>
              </a:rPr>
              <a:t>Big-picture </a:t>
            </a:r>
            <a:r>
              <a:rPr lang="en-US" b="1">
                <a:solidFill>
                  <a:srgbClr val="0000CC"/>
                </a:solidFill>
              </a:rPr>
              <a:t>storyboards </a:t>
            </a:r>
          </a:p>
          <a:p>
            <a:pPr lvl="1"/>
            <a:r>
              <a:rPr lang="en-US"/>
              <a:t>Focus </a:t>
            </a:r>
            <a:r>
              <a:rPr lang="en-US" dirty="0"/>
              <a:t>on the </a:t>
            </a:r>
            <a:r>
              <a:rPr lang="en-US" b="1">
                <a:solidFill>
                  <a:srgbClr val="0000CC"/>
                </a:solidFill>
                <a:latin typeface="OpenSans"/>
              </a:rPr>
              <a:t>user</a:t>
            </a:r>
            <a:r>
              <a:rPr lang="en-US"/>
              <a:t> </a:t>
            </a:r>
            <a:r>
              <a:rPr lang="en-US" b="1">
                <a:solidFill>
                  <a:srgbClr val="0000CC"/>
                </a:solidFill>
                <a:latin typeface="OpenSans"/>
              </a:rPr>
              <a:t>experience </a:t>
            </a:r>
            <a:r>
              <a:rPr lang="en-US"/>
              <a:t>– </a:t>
            </a:r>
            <a:r>
              <a:rPr lang="en-US" b="1">
                <a:solidFill>
                  <a:srgbClr val="0000CC"/>
                </a:solidFill>
                <a:latin typeface="OpenSans"/>
              </a:rPr>
              <a:t>How</a:t>
            </a:r>
            <a:r>
              <a:rPr lang="en-US">
                <a:solidFill>
                  <a:srgbClr val="333333"/>
                </a:solidFill>
                <a:latin typeface="OpenSans"/>
              </a:rPr>
              <a:t> people will use the product and </a:t>
            </a:r>
            <a:r>
              <a:rPr lang="en-US" b="1">
                <a:solidFill>
                  <a:srgbClr val="0000CC"/>
                </a:solidFill>
                <a:latin typeface="OpenSans"/>
              </a:rPr>
              <a:t>Why</a:t>
            </a:r>
            <a:r>
              <a:rPr lang="en-US">
                <a:solidFill>
                  <a:srgbClr val="333333"/>
                </a:solidFill>
                <a:latin typeface="OpenSans"/>
              </a:rPr>
              <a:t> that product will be useful</a:t>
            </a:r>
            <a:endParaRPr lang="en-US" dirty="0"/>
          </a:p>
          <a:p>
            <a:pPr lvl="1"/>
            <a:r>
              <a:rPr lang="en-US" dirty="0"/>
              <a:t>Indicate the environment or context where the user is located</a:t>
            </a:r>
          </a:p>
          <a:p>
            <a:pPr lvl="1"/>
            <a:r>
              <a:rPr lang="en-US" dirty="0"/>
              <a:t>Focus on the specific need or pain point experienced by the user</a:t>
            </a:r>
          </a:p>
          <a:p>
            <a:r>
              <a:rPr lang="en-US" b="1" dirty="0">
                <a:solidFill>
                  <a:srgbClr val="0000CC"/>
                </a:solidFill>
              </a:rPr>
              <a:t>Close-up </a:t>
            </a:r>
            <a:r>
              <a:rPr lang="en-US" b="1">
                <a:solidFill>
                  <a:srgbClr val="0000CC"/>
                </a:solidFill>
              </a:rPr>
              <a:t>storyboards </a:t>
            </a:r>
          </a:p>
          <a:p>
            <a:pPr lvl="1"/>
            <a:r>
              <a:rPr lang="en-US"/>
              <a:t>Focus </a:t>
            </a:r>
            <a:r>
              <a:rPr lang="en-US" dirty="0"/>
              <a:t>on </a:t>
            </a:r>
            <a:r>
              <a:rPr lang="en-US"/>
              <a:t>the </a:t>
            </a:r>
            <a:r>
              <a:rPr lang="en-US" b="1">
                <a:solidFill>
                  <a:srgbClr val="0000CC"/>
                </a:solidFill>
              </a:rPr>
              <a:t>product </a:t>
            </a:r>
            <a:r>
              <a:rPr lang="en-US"/>
              <a:t>– </a:t>
            </a:r>
            <a:r>
              <a:rPr lang="en-US" b="1">
                <a:solidFill>
                  <a:srgbClr val="0000CC"/>
                </a:solidFill>
              </a:rPr>
              <a:t>What?</a:t>
            </a:r>
            <a:endParaRPr lang="en-US" b="1" dirty="0">
              <a:solidFill>
                <a:srgbClr val="0000CC"/>
              </a:solidFill>
            </a:endParaRPr>
          </a:p>
          <a:p>
            <a:pPr lvl="1"/>
            <a:r>
              <a:rPr lang="en-US" dirty="0"/>
              <a:t>What happens on each screen of the product? What does the user do to transition from one screen to another? what are potential problems with the flow?</a:t>
            </a:r>
          </a:p>
        </p:txBody>
      </p:sp>
      <p:sp>
        <p:nvSpPr>
          <p:cNvPr id="4" name="Slide Number Placeholder 3">
            <a:extLst>
              <a:ext uri="{FF2B5EF4-FFF2-40B4-BE49-F238E27FC236}">
                <a16:creationId xmlns:a16="http://schemas.microsoft.com/office/drawing/2014/main" id="{5C708EF2-2056-5E05-6BCF-A38F24962D69}"/>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91105608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A0414D-9744-964B-12E2-42497DD5215B}"/>
              </a:ext>
            </a:extLst>
          </p:cNvPr>
          <p:cNvSpPr>
            <a:spLocks noGrp="1"/>
          </p:cNvSpPr>
          <p:nvPr>
            <p:ph type="title"/>
          </p:nvPr>
        </p:nvSpPr>
        <p:spPr>
          <a:xfrm>
            <a:off x="457200" y="409575"/>
            <a:ext cx="8305800" cy="962025"/>
          </a:xfrm>
        </p:spPr>
        <p:txBody>
          <a:bodyPr/>
          <a:lstStyle/>
          <a:p>
            <a:r>
              <a:rPr lang="en-US"/>
              <a:t>How to create big-picture Storyboard </a:t>
            </a:r>
          </a:p>
        </p:txBody>
      </p:sp>
      <p:sp>
        <p:nvSpPr>
          <p:cNvPr id="11" name="Content Placeholder 10">
            <a:extLst>
              <a:ext uri="{FF2B5EF4-FFF2-40B4-BE49-F238E27FC236}">
                <a16:creationId xmlns:a16="http://schemas.microsoft.com/office/drawing/2014/main" id="{EECBB9DC-8E42-9397-F9B0-699509384CE6}"/>
              </a:ext>
            </a:extLst>
          </p:cNvPr>
          <p:cNvSpPr>
            <a:spLocks noGrp="1"/>
          </p:cNvSpPr>
          <p:nvPr>
            <p:ph idx="1"/>
          </p:nvPr>
        </p:nvSpPr>
        <p:spPr/>
        <p:txBody>
          <a:bodyPr>
            <a:normAutofit fontScale="92500" lnSpcReduction="10000"/>
          </a:bodyPr>
          <a:lstStyle/>
          <a:p>
            <a:pPr marL="0" indent="0">
              <a:buNone/>
            </a:pPr>
            <a:r>
              <a:rPr lang="en-US"/>
              <a:t>1. Start with a problem statement</a:t>
            </a:r>
          </a:p>
          <a:p>
            <a:pPr lvl="1"/>
            <a:r>
              <a:rPr lang="en-US"/>
              <a:t>Establish character and set the scene</a:t>
            </a:r>
          </a:p>
          <a:p>
            <a:pPr marL="0" indent="0">
              <a:buNone/>
            </a:pPr>
            <a:r>
              <a:rPr lang="en-US"/>
              <a:t>2. Create a goal statement</a:t>
            </a:r>
          </a:p>
          <a:p>
            <a:pPr lvl="1"/>
            <a:r>
              <a:rPr lang="en-US"/>
              <a:t>determine a </a:t>
            </a:r>
            <a:r>
              <a:rPr lang="en-US" i="1"/>
              <a:t>plot</a:t>
            </a:r>
            <a:r>
              <a:rPr lang="en-US"/>
              <a:t> (the solution or benefit of your design)</a:t>
            </a:r>
          </a:p>
          <a:p>
            <a:pPr marL="0" indent="0">
              <a:buNone/>
            </a:pPr>
            <a:r>
              <a:rPr lang="en-US"/>
              <a:t>3. Add a scenario statement</a:t>
            </a:r>
          </a:p>
          <a:p>
            <a:pPr lvl="1"/>
            <a:r>
              <a:rPr lang="en-US"/>
              <a:t>Narrative for the storyboard. Write a short, clear sentence that describes the user and their problem we are solving.</a:t>
            </a:r>
          </a:p>
          <a:p>
            <a:pPr marL="0" indent="0">
              <a:buNone/>
            </a:pPr>
            <a:r>
              <a:rPr lang="en-US"/>
              <a:t>4. Sketch one idea per panel</a:t>
            </a:r>
          </a:p>
          <a:p>
            <a:pPr lvl="1"/>
            <a:r>
              <a:rPr lang="en-US"/>
              <a:t>Actions that push the story forward and how the user feels</a:t>
            </a:r>
          </a:p>
          <a:p>
            <a:pPr marL="0" indent="0">
              <a:buNone/>
            </a:pPr>
            <a:r>
              <a:rPr lang="en-US"/>
              <a:t>5. Expose </a:t>
            </a:r>
            <a:r>
              <a:rPr lang="en-US" b="1"/>
              <a:t>pain points </a:t>
            </a:r>
            <a:r>
              <a:rPr lang="en-US"/>
              <a:t>for the user along their journey</a:t>
            </a:r>
          </a:p>
          <a:p>
            <a:pPr marL="0" indent="0">
              <a:buNone/>
            </a:pPr>
            <a:r>
              <a:rPr lang="en-US"/>
              <a:t>6. Include the </a:t>
            </a:r>
            <a:r>
              <a:rPr lang="en-US" b="1"/>
              <a:t>user goal</a:t>
            </a:r>
            <a:r>
              <a:rPr lang="en-US"/>
              <a:t> or </a:t>
            </a:r>
            <a:r>
              <a:rPr lang="en-US" b="1"/>
              <a:t>conclusion</a:t>
            </a:r>
            <a:r>
              <a:rPr lang="en-US"/>
              <a:t> in the final panel</a:t>
            </a:r>
          </a:p>
        </p:txBody>
      </p:sp>
      <p:sp>
        <p:nvSpPr>
          <p:cNvPr id="4" name="Slide Number Placeholder 3">
            <a:extLst>
              <a:ext uri="{FF2B5EF4-FFF2-40B4-BE49-F238E27FC236}">
                <a16:creationId xmlns:a16="http://schemas.microsoft.com/office/drawing/2014/main" id="{F4C53AD8-35BB-7ED6-2BC6-8D968E6A38D4}"/>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66839469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07019-BF13-46BF-3283-099F8C1E242C}"/>
              </a:ext>
            </a:extLst>
          </p:cNvPr>
          <p:cNvSpPr>
            <a:spLocks noGrp="1"/>
          </p:cNvSpPr>
          <p:nvPr>
            <p:ph type="title"/>
          </p:nvPr>
        </p:nvSpPr>
        <p:spPr/>
        <p:txBody>
          <a:bodyPr/>
          <a:lstStyle/>
          <a:p>
            <a:r>
              <a:rPr lang="en-US"/>
              <a:t>Prototyping</a:t>
            </a:r>
          </a:p>
        </p:txBody>
      </p:sp>
      <p:sp>
        <p:nvSpPr>
          <p:cNvPr id="5" name="Content Placeholder 4">
            <a:extLst>
              <a:ext uri="{FF2B5EF4-FFF2-40B4-BE49-F238E27FC236}">
                <a16:creationId xmlns:a16="http://schemas.microsoft.com/office/drawing/2014/main" id="{25274AB3-A847-81D6-67FE-6835223589B0}"/>
              </a:ext>
            </a:extLst>
          </p:cNvPr>
          <p:cNvSpPr>
            <a:spLocks noGrp="1"/>
          </p:cNvSpPr>
          <p:nvPr>
            <p:ph idx="1"/>
          </p:nvPr>
        </p:nvSpPr>
        <p:spPr>
          <a:xfrm>
            <a:off x="457200" y="2438400"/>
            <a:ext cx="8229600" cy="3810000"/>
          </a:xfrm>
        </p:spPr>
        <p:txBody>
          <a:bodyPr/>
          <a:lstStyle/>
          <a:p>
            <a:r>
              <a:rPr lang="en-US"/>
              <a:t>Is an integral part of the design thinking process. In this phase, you’ll build wireframes and low-fidelity prototypes. </a:t>
            </a:r>
          </a:p>
          <a:p>
            <a:r>
              <a:rPr lang="en-US"/>
              <a:t>Allows for visualization of the product, is a great </a:t>
            </a:r>
            <a:r>
              <a:rPr lang="en-US">
                <a:solidFill>
                  <a:srgbClr val="0000CC"/>
                </a:solidFill>
              </a:rPr>
              <a:t>way to gain feedback on the usability of the product</a:t>
            </a:r>
            <a:r>
              <a:rPr lang="en-US"/>
              <a:t>, and can be used as a tool to </a:t>
            </a:r>
            <a:r>
              <a:rPr lang="en-US">
                <a:solidFill>
                  <a:srgbClr val="0000CC"/>
                </a:solidFill>
              </a:rPr>
              <a:t>communicate experiences</a:t>
            </a:r>
            <a:r>
              <a:rPr lang="en-US"/>
              <a:t>. </a:t>
            </a:r>
          </a:p>
          <a:p>
            <a:r>
              <a:rPr lang="en-US"/>
              <a:t>The </a:t>
            </a:r>
            <a:r>
              <a:rPr lang="en-US">
                <a:solidFill>
                  <a:srgbClr val="0000CC"/>
                </a:solidFill>
              </a:rPr>
              <a:t>overall strategy for how prototypes are made is dependent on the goal of the project</a:t>
            </a:r>
            <a:r>
              <a:rPr lang="en-US"/>
              <a:t>. </a:t>
            </a:r>
          </a:p>
        </p:txBody>
      </p:sp>
      <p:sp>
        <p:nvSpPr>
          <p:cNvPr id="3" name="Slide Number Placeholder 2">
            <a:extLst>
              <a:ext uri="{FF2B5EF4-FFF2-40B4-BE49-F238E27FC236}">
                <a16:creationId xmlns:a16="http://schemas.microsoft.com/office/drawing/2014/main" id="{2234D1E8-BCF5-0C49-8015-EA06E0FC2904}"/>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13" name="Picture 12">
            <a:extLst>
              <a:ext uri="{FF2B5EF4-FFF2-40B4-BE49-F238E27FC236}">
                <a16:creationId xmlns:a16="http://schemas.microsoft.com/office/drawing/2014/main" id="{489F1ACB-BB7B-830D-059D-2B8738A8025A}"/>
              </a:ext>
            </a:extLst>
          </p:cNvPr>
          <p:cNvPicPr>
            <a:picLocks noChangeAspect="1"/>
          </p:cNvPicPr>
          <p:nvPr/>
        </p:nvPicPr>
        <p:blipFill>
          <a:blip r:embed="rId3"/>
          <a:stretch>
            <a:fillRect/>
          </a:stretch>
        </p:blipFill>
        <p:spPr>
          <a:xfrm>
            <a:off x="3276600" y="472362"/>
            <a:ext cx="5761219" cy="1798476"/>
          </a:xfrm>
          <a:prstGeom prst="rect">
            <a:avLst/>
          </a:prstGeom>
        </p:spPr>
      </p:pic>
    </p:spTree>
    <p:extLst>
      <p:ext uri="{BB962C8B-B14F-4D97-AF65-F5344CB8AC3E}">
        <p14:creationId xmlns:p14="http://schemas.microsoft.com/office/powerpoint/2010/main" val="385525853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47-CC79-DC46-0EF2-BF7C947A49B1}"/>
              </a:ext>
            </a:extLst>
          </p:cNvPr>
          <p:cNvSpPr>
            <a:spLocks noGrp="1"/>
          </p:cNvSpPr>
          <p:nvPr>
            <p:ph type="title"/>
          </p:nvPr>
        </p:nvSpPr>
        <p:spPr/>
        <p:txBody>
          <a:bodyPr/>
          <a:lstStyle/>
          <a:p>
            <a:r>
              <a:rPr lang="en-US" sz="4000"/>
              <a:t>Example: Big-picture storyboard</a:t>
            </a:r>
          </a:p>
        </p:txBody>
      </p:sp>
      <p:pic>
        <p:nvPicPr>
          <p:cNvPr id="6" name="Content Placeholder 5">
            <a:extLst>
              <a:ext uri="{FF2B5EF4-FFF2-40B4-BE49-F238E27FC236}">
                <a16:creationId xmlns:a16="http://schemas.microsoft.com/office/drawing/2014/main" id="{373A506F-C9C1-6162-C23E-80C50A32A15A}"/>
              </a:ext>
            </a:extLst>
          </p:cNvPr>
          <p:cNvPicPr>
            <a:picLocks noGrp="1" noChangeAspect="1"/>
          </p:cNvPicPr>
          <p:nvPr>
            <p:ph idx="1"/>
          </p:nvPr>
        </p:nvPicPr>
        <p:blipFill>
          <a:blip r:embed="rId3"/>
          <a:stretch>
            <a:fillRect/>
          </a:stretch>
        </p:blipFill>
        <p:spPr>
          <a:xfrm>
            <a:off x="457200" y="1641557"/>
            <a:ext cx="8229600" cy="4565486"/>
          </a:xfrm>
        </p:spPr>
      </p:pic>
      <p:sp>
        <p:nvSpPr>
          <p:cNvPr id="4" name="Slide Number Placeholder 3">
            <a:extLst>
              <a:ext uri="{FF2B5EF4-FFF2-40B4-BE49-F238E27FC236}">
                <a16:creationId xmlns:a16="http://schemas.microsoft.com/office/drawing/2014/main" id="{9BFF82E7-2DE6-B5BE-BD27-37C2A001B5F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257041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4449-4929-18F3-BEB1-E261B8DC41E9}"/>
              </a:ext>
            </a:extLst>
          </p:cNvPr>
          <p:cNvSpPr>
            <a:spLocks noGrp="1"/>
          </p:cNvSpPr>
          <p:nvPr>
            <p:ph type="title"/>
          </p:nvPr>
        </p:nvSpPr>
        <p:spPr>
          <a:xfrm>
            <a:off x="457200" y="409575"/>
            <a:ext cx="8534400" cy="962025"/>
          </a:xfrm>
        </p:spPr>
        <p:txBody>
          <a:bodyPr/>
          <a:lstStyle/>
          <a:p>
            <a:r>
              <a:rPr lang="en-US" sz="4000"/>
              <a:t>Goal statement &amp; Big-picture storyboard</a:t>
            </a:r>
          </a:p>
        </p:txBody>
      </p:sp>
      <p:sp>
        <p:nvSpPr>
          <p:cNvPr id="5" name="Content Placeholder 4">
            <a:extLst>
              <a:ext uri="{FF2B5EF4-FFF2-40B4-BE49-F238E27FC236}">
                <a16:creationId xmlns:a16="http://schemas.microsoft.com/office/drawing/2014/main" id="{B0479BA6-DD2D-CE78-16BF-CEA13F35EE12}"/>
              </a:ext>
            </a:extLst>
          </p:cNvPr>
          <p:cNvSpPr>
            <a:spLocks noGrp="1"/>
          </p:cNvSpPr>
          <p:nvPr>
            <p:ph sz="quarter" idx="13"/>
          </p:nvPr>
        </p:nvSpPr>
        <p:spPr>
          <a:xfrm>
            <a:off x="457200" y="1524000"/>
            <a:ext cx="8229600" cy="962025"/>
          </a:xfrm>
        </p:spPr>
        <p:txBody>
          <a:bodyPr/>
          <a:lstStyle/>
          <a:p>
            <a:r>
              <a:rPr lang="en-US" u="sng"/>
              <a:t>GOAL STATEMENT</a:t>
            </a:r>
            <a:r>
              <a:rPr lang="en-US"/>
              <a:t>: </a:t>
            </a:r>
            <a:r>
              <a:rPr lang="en-US">
                <a:solidFill>
                  <a:srgbClr val="0000CC"/>
                </a:solidFill>
              </a:rPr>
              <a:t>Help users with pets find and schedule dog walkers easily and quickly</a:t>
            </a:r>
          </a:p>
        </p:txBody>
      </p:sp>
      <p:sp>
        <p:nvSpPr>
          <p:cNvPr id="4" name="Slide Number Placeholder 3">
            <a:extLst>
              <a:ext uri="{FF2B5EF4-FFF2-40B4-BE49-F238E27FC236}">
                <a16:creationId xmlns:a16="http://schemas.microsoft.com/office/drawing/2014/main" id="{6146100F-7B16-4216-2BA0-A9631D5278DF}"/>
              </a:ext>
            </a:extLst>
          </p:cNvPr>
          <p:cNvSpPr>
            <a:spLocks noGrp="1"/>
          </p:cNvSpPr>
          <p:nvPr>
            <p:ph type="sldNum" sz="quarter" idx="17"/>
          </p:nvPr>
        </p:nvSpPr>
        <p:spPr/>
        <p:txBody>
          <a:bodyPr/>
          <a:lstStyle/>
          <a:p>
            <a:fld id="{B6F15528-21DE-4FAA-801E-634DDDAF4B2B}" type="slidenum">
              <a:rPr lang="en-US" smtClean="0"/>
              <a:pPr/>
              <a:t>31</a:t>
            </a:fld>
            <a:endParaRPr lang="en-US"/>
          </a:p>
        </p:txBody>
      </p:sp>
      <p:pic>
        <p:nvPicPr>
          <p:cNvPr id="12" name="Content Placeholder 11">
            <a:extLst>
              <a:ext uri="{FF2B5EF4-FFF2-40B4-BE49-F238E27FC236}">
                <a16:creationId xmlns:a16="http://schemas.microsoft.com/office/drawing/2014/main" id="{293E0EEB-8161-BBE4-8681-F0CDA8864155}"/>
              </a:ext>
            </a:extLst>
          </p:cNvPr>
          <p:cNvPicPr>
            <a:picLocks noGrp="1" noChangeAspect="1"/>
          </p:cNvPicPr>
          <p:nvPr>
            <p:ph sz="quarter" idx="14"/>
          </p:nvPr>
        </p:nvPicPr>
        <p:blipFill>
          <a:blip r:embed="rId3"/>
          <a:stretch>
            <a:fillRect/>
          </a:stretch>
        </p:blipFill>
        <p:spPr>
          <a:xfrm>
            <a:off x="685205" y="2724046"/>
            <a:ext cx="8001595" cy="3724379"/>
          </a:xfrm>
        </p:spPr>
      </p:pic>
    </p:spTree>
    <p:extLst>
      <p:ext uri="{BB962C8B-B14F-4D97-AF65-F5344CB8AC3E}">
        <p14:creationId xmlns:p14="http://schemas.microsoft.com/office/powerpoint/2010/main" val="6968446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A0414D-9744-964B-12E2-42497DD5215B}"/>
              </a:ext>
            </a:extLst>
          </p:cNvPr>
          <p:cNvSpPr>
            <a:spLocks noGrp="1"/>
          </p:cNvSpPr>
          <p:nvPr>
            <p:ph type="title"/>
          </p:nvPr>
        </p:nvSpPr>
        <p:spPr>
          <a:xfrm>
            <a:off x="457200" y="409575"/>
            <a:ext cx="8229600" cy="962025"/>
          </a:xfrm>
        </p:spPr>
        <p:txBody>
          <a:bodyPr/>
          <a:lstStyle/>
          <a:p>
            <a:r>
              <a:rPr lang="en-US"/>
              <a:t>How to create close-up storyboard </a:t>
            </a:r>
          </a:p>
        </p:txBody>
      </p:sp>
      <p:sp>
        <p:nvSpPr>
          <p:cNvPr id="11" name="Content Placeholder 10">
            <a:extLst>
              <a:ext uri="{FF2B5EF4-FFF2-40B4-BE49-F238E27FC236}">
                <a16:creationId xmlns:a16="http://schemas.microsoft.com/office/drawing/2014/main" id="{EECBB9DC-8E42-9397-F9B0-699509384CE6}"/>
              </a:ext>
            </a:extLst>
          </p:cNvPr>
          <p:cNvSpPr>
            <a:spLocks noGrp="1"/>
          </p:cNvSpPr>
          <p:nvPr>
            <p:ph idx="1"/>
          </p:nvPr>
        </p:nvSpPr>
        <p:spPr>
          <a:xfrm>
            <a:off x="457200" y="1524000"/>
            <a:ext cx="8229600" cy="4800600"/>
          </a:xfrm>
        </p:spPr>
        <p:txBody>
          <a:bodyPr>
            <a:normAutofit/>
          </a:bodyPr>
          <a:lstStyle/>
          <a:p>
            <a:r>
              <a:rPr lang="en-US"/>
              <a:t>The </a:t>
            </a:r>
            <a:r>
              <a:rPr lang="en-US" b="1"/>
              <a:t>problem statement</a:t>
            </a:r>
            <a:r>
              <a:rPr lang="en-US"/>
              <a:t>, </a:t>
            </a:r>
            <a:r>
              <a:rPr lang="en-US" b="1"/>
              <a:t>goal statement</a:t>
            </a:r>
            <a:r>
              <a:rPr lang="en-US"/>
              <a:t>, and </a:t>
            </a:r>
            <a:r>
              <a:rPr lang="en-US" b="1"/>
              <a:t>scenario statement </a:t>
            </a:r>
            <a:r>
              <a:rPr lang="en-US"/>
              <a:t>are same the big-picture storyboards. </a:t>
            </a:r>
          </a:p>
          <a:p>
            <a:r>
              <a:rPr lang="en-US" b="0" i="0">
                <a:solidFill>
                  <a:srgbClr val="1F1F1F"/>
                </a:solidFill>
                <a:effectLst/>
                <a:latin typeface="Source Sans Pro" panose="020B0503030403020204" pitchFamily="34" charset="0"/>
              </a:rPr>
              <a:t>But, the close-up storyboard shows sketches of the actions and how the user interacts with the app.</a:t>
            </a:r>
            <a:endParaRPr lang="en-US"/>
          </a:p>
          <a:p>
            <a:r>
              <a:rPr lang="en-US"/>
              <a:t>Think about </a:t>
            </a:r>
            <a:r>
              <a:rPr lang="en-US" b="1"/>
              <a:t>which product details</a:t>
            </a:r>
            <a:r>
              <a:rPr lang="en-US"/>
              <a:t> you want to draw attention to on each panel and why.</a:t>
            </a:r>
          </a:p>
          <a:p>
            <a:r>
              <a:rPr lang="en-US"/>
              <a:t>Demonstrate the user flow (sketches of the actions) within the product and how each action will lead to the next screen. </a:t>
            </a:r>
          </a:p>
        </p:txBody>
      </p:sp>
      <p:sp>
        <p:nvSpPr>
          <p:cNvPr id="4" name="Slide Number Placeholder 3">
            <a:extLst>
              <a:ext uri="{FF2B5EF4-FFF2-40B4-BE49-F238E27FC236}">
                <a16:creationId xmlns:a16="http://schemas.microsoft.com/office/drawing/2014/main" id="{F4C53AD8-35BB-7ED6-2BC6-8D968E6A38D4}"/>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86398426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5A7AEA-8F9C-D4CE-4592-F13678E5B9AD}"/>
              </a:ext>
            </a:extLst>
          </p:cNvPr>
          <p:cNvSpPr>
            <a:spLocks noGrp="1"/>
          </p:cNvSpPr>
          <p:nvPr>
            <p:ph type="title"/>
          </p:nvPr>
        </p:nvSpPr>
        <p:spPr/>
        <p:txBody>
          <a:bodyPr/>
          <a:lstStyle/>
          <a:p>
            <a:r>
              <a:rPr lang="en-US"/>
              <a:t>Create close-up storyboard</a:t>
            </a:r>
          </a:p>
        </p:txBody>
      </p:sp>
      <p:sp>
        <p:nvSpPr>
          <p:cNvPr id="5" name="Slide Number Placeholder 4">
            <a:extLst>
              <a:ext uri="{FF2B5EF4-FFF2-40B4-BE49-F238E27FC236}">
                <a16:creationId xmlns:a16="http://schemas.microsoft.com/office/drawing/2014/main" id="{1F04F4E0-C4A8-DB75-B4FD-DAB678A96147}"/>
              </a:ext>
            </a:extLst>
          </p:cNvPr>
          <p:cNvSpPr>
            <a:spLocks noGrp="1"/>
          </p:cNvSpPr>
          <p:nvPr>
            <p:ph type="sldNum" sz="quarter" idx="17"/>
          </p:nvPr>
        </p:nvSpPr>
        <p:spPr/>
        <p:txBody>
          <a:bodyPr/>
          <a:lstStyle/>
          <a:p>
            <a:fld id="{B6F15528-21DE-4FAA-801E-634DDDAF4B2B}" type="slidenum">
              <a:rPr lang="en-US" smtClean="0"/>
              <a:t>33</a:t>
            </a:fld>
            <a:endParaRPr lang="en-US"/>
          </a:p>
        </p:txBody>
      </p:sp>
      <p:sp>
        <p:nvSpPr>
          <p:cNvPr id="14" name="Content Placeholder 13">
            <a:extLst>
              <a:ext uri="{FF2B5EF4-FFF2-40B4-BE49-F238E27FC236}">
                <a16:creationId xmlns:a16="http://schemas.microsoft.com/office/drawing/2014/main" id="{DDFF610C-E650-477B-5F56-48D61FA47153}"/>
              </a:ext>
            </a:extLst>
          </p:cNvPr>
          <p:cNvSpPr>
            <a:spLocks noGrp="1"/>
          </p:cNvSpPr>
          <p:nvPr>
            <p:ph sz="quarter" idx="13"/>
          </p:nvPr>
        </p:nvSpPr>
        <p:spPr>
          <a:xfrm>
            <a:off x="457200" y="1524000"/>
            <a:ext cx="8229600" cy="962025"/>
          </a:xfrm>
        </p:spPr>
        <p:txBody>
          <a:bodyPr/>
          <a:lstStyle/>
          <a:p>
            <a:r>
              <a:rPr lang="en-US" u="sng"/>
              <a:t>GOAL STATEMENT</a:t>
            </a:r>
            <a:r>
              <a:rPr lang="en-US"/>
              <a:t>: </a:t>
            </a:r>
            <a:r>
              <a:rPr lang="en-US">
                <a:solidFill>
                  <a:srgbClr val="0000CC"/>
                </a:solidFill>
              </a:rPr>
              <a:t>Help users with pets find and schedule dog walkers easily and quickly</a:t>
            </a:r>
          </a:p>
        </p:txBody>
      </p:sp>
      <p:pic>
        <p:nvPicPr>
          <p:cNvPr id="15" name="Content Placeholder 11">
            <a:extLst>
              <a:ext uri="{FF2B5EF4-FFF2-40B4-BE49-F238E27FC236}">
                <a16:creationId xmlns:a16="http://schemas.microsoft.com/office/drawing/2014/main" id="{ED5A63BD-242B-9243-F69E-7C4248746687}"/>
              </a:ext>
            </a:extLst>
          </p:cNvPr>
          <p:cNvPicPr>
            <a:picLocks noGrp="1" noChangeAspect="1"/>
          </p:cNvPicPr>
          <p:nvPr>
            <p:ph sz="quarter" idx="14"/>
          </p:nvPr>
        </p:nvPicPr>
        <p:blipFill>
          <a:blip r:embed="rId3"/>
          <a:stretch>
            <a:fillRect/>
          </a:stretch>
        </p:blipFill>
        <p:spPr>
          <a:xfrm>
            <a:off x="685800" y="2362200"/>
            <a:ext cx="7848600" cy="4223973"/>
          </a:xfrm>
        </p:spPr>
      </p:pic>
    </p:spTree>
    <p:extLst>
      <p:ext uri="{BB962C8B-B14F-4D97-AF65-F5344CB8AC3E}">
        <p14:creationId xmlns:p14="http://schemas.microsoft.com/office/powerpoint/2010/main" val="87816533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47-CC79-DC46-0EF2-BF7C947A49B1}"/>
              </a:ext>
            </a:extLst>
          </p:cNvPr>
          <p:cNvSpPr>
            <a:spLocks noGrp="1"/>
          </p:cNvSpPr>
          <p:nvPr>
            <p:ph type="title"/>
          </p:nvPr>
        </p:nvSpPr>
        <p:spPr/>
        <p:txBody>
          <a:bodyPr/>
          <a:lstStyle/>
          <a:p>
            <a:r>
              <a:rPr lang="en-US"/>
              <a:t>Create storyboard example</a:t>
            </a:r>
          </a:p>
        </p:txBody>
      </p:sp>
      <p:pic>
        <p:nvPicPr>
          <p:cNvPr id="9" name="Content Placeholder 8">
            <a:extLst>
              <a:ext uri="{FF2B5EF4-FFF2-40B4-BE49-F238E27FC236}">
                <a16:creationId xmlns:a16="http://schemas.microsoft.com/office/drawing/2014/main" id="{DF993201-577D-A267-BCAE-351A304FA9ED}"/>
              </a:ext>
            </a:extLst>
          </p:cNvPr>
          <p:cNvPicPr>
            <a:picLocks noGrp="1" noChangeAspect="1"/>
          </p:cNvPicPr>
          <p:nvPr>
            <p:ph sz="quarter" idx="13"/>
          </p:nvPr>
        </p:nvPicPr>
        <p:blipFill>
          <a:blip r:embed="rId3"/>
          <a:stretch>
            <a:fillRect/>
          </a:stretch>
        </p:blipFill>
        <p:spPr>
          <a:xfrm>
            <a:off x="856422" y="1508125"/>
            <a:ext cx="7431156" cy="2794678"/>
          </a:xfrm>
          <a:prstGeom prst="rect">
            <a:avLst/>
          </a:prstGeom>
        </p:spPr>
      </p:pic>
      <p:sp>
        <p:nvSpPr>
          <p:cNvPr id="7" name="Content Placeholder 6">
            <a:extLst>
              <a:ext uri="{FF2B5EF4-FFF2-40B4-BE49-F238E27FC236}">
                <a16:creationId xmlns:a16="http://schemas.microsoft.com/office/drawing/2014/main" id="{15D11509-85A8-CF46-5086-664CF223A961}"/>
              </a:ext>
            </a:extLst>
          </p:cNvPr>
          <p:cNvSpPr>
            <a:spLocks noGrp="1"/>
          </p:cNvSpPr>
          <p:nvPr>
            <p:ph sz="quarter" idx="14"/>
          </p:nvPr>
        </p:nvSpPr>
        <p:spPr>
          <a:xfrm>
            <a:off x="457200" y="4419600"/>
            <a:ext cx="8229600" cy="1905000"/>
          </a:xfrm>
        </p:spPr>
        <p:txBody>
          <a:bodyPr>
            <a:normAutofit fontScale="77500" lnSpcReduction="20000"/>
          </a:bodyPr>
          <a:lstStyle/>
          <a:p>
            <a:pPr marL="0" indent="0" algn="ctr">
              <a:buNone/>
            </a:pPr>
            <a:r>
              <a:rPr lang="en-US" sz="2800" b="1" u="sng"/>
              <a:t>GOAL STATEMENT</a:t>
            </a:r>
            <a:endParaRPr lang="en-US" sz="2800"/>
          </a:p>
          <a:p>
            <a:pPr marL="0" indent="0" algn="just">
              <a:lnSpc>
                <a:spcPct val="120000"/>
              </a:lnSpc>
              <a:buNone/>
            </a:pPr>
            <a:r>
              <a:rPr lang="en-US" sz="2800"/>
              <a:t>Our </a:t>
            </a:r>
            <a:r>
              <a:rPr lang="en-US" sz="2800">
                <a:solidFill>
                  <a:srgbClr val="0000CC"/>
                </a:solidFill>
              </a:rPr>
              <a:t>Bandmate app</a:t>
            </a:r>
            <a:r>
              <a:rPr lang="en-US" sz="2800"/>
              <a:t> will let users </a:t>
            </a:r>
            <a:r>
              <a:rPr lang="en-US" sz="2800">
                <a:solidFill>
                  <a:srgbClr val="0000CC"/>
                </a:solidFill>
              </a:rPr>
              <a:t>recruit new or substitute musicians</a:t>
            </a:r>
            <a:r>
              <a:rPr lang="en-US" sz="2800"/>
              <a:t> which will affect </a:t>
            </a:r>
            <a:r>
              <a:rPr lang="en-US" sz="2800">
                <a:solidFill>
                  <a:srgbClr val="C00000"/>
                </a:solidFill>
              </a:rPr>
              <a:t>users who need new band members</a:t>
            </a:r>
            <a:r>
              <a:rPr lang="en-US" sz="2800"/>
              <a:t> by </a:t>
            </a:r>
            <a:r>
              <a:rPr lang="en-US" sz="2800">
                <a:solidFill>
                  <a:srgbClr val="FF0000"/>
                </a:solidFill>
              </a:rPr>
              <a:t>letting them easily find qualified musicians to hire.</a:t>
            </a:r>
            <a:r>
              <a:rPr lang="en-US" sz="2800"/>
              <a:t> We will measure effectiveness by </a:t>
            </a:r>
            <a:r>
              <a:rPr lang="en-US" sz="2800">
                <a:solidFill>
                  <a:srgbClr val="C00000"/>
                </a:solidFill>
              </a:rPr>
              <a:t>reading user reviews and tracking successful hires</a:t>
            </a:r>
          </a:p>
        </p:txBody>
      </p:sp>
      <p:sp>
        <p:nvSpPr>
          <p:cNvPr id="4" name="Slide Number Placeholder 3">
            <a:extLst>
              <a:ext uri="{FF2B5EF4-FFF2-40B4-BE49-F238E27FC236}">
                <a16:creationId xmlns:a16="http://schemas.microsoft.com/office/drawing/2014/main" id="{9BFF82E7-2DE6-B5BE-BD27-37C2A001B5F9}"/>
              </a:ext>
            </a:extLst>
          </p:cNvPr>
          <p:cNvSpPr>
            <a:spLocks noGrp="1"/>
          </p:cNvSpPr>
          <p:nvPr>
            <p:ph type="sldNum" sz="quarter" idx="17"/>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45892573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4449-4929-18F3-BEB1-E261B8DC41E9}"/>
              </a:ext>
            </a:extLst>
          </p:cNvPr>
          <p:cNvSpPr>
            <a:spLocks noGrp="1"/>
          </p:cNvSpPr>
          <p:nvPr>
            <p:ph type="title"/>
          </p:nvPr>
        </p:nvSpPr>
        <p:spPr/>
        <p:txBody>
          <a:bodyPr/>
          <a:lstStyle/>
          <a:p>
            <a:r>
              <a:rPr lang="en-US" sz="4000"/>
              <a:t>Sketch big-picture storyboard</a:t>
            </a:r>
          </a:p>
        </p:txBody>
      </p:sp>
      <p:sp>
        <p:nvSpPr>
          <p:cNvPr id="4" name="Slide Number Placeholder 3">
            <a:extLst>
              <a:ext uri="{FF2B5EF4-FFF2-40B4-BE49-F238E27FC236}">
                <a16:creationId xmlns:a16="http://schemas.microsoft.com/office/drawing/2014/main" id="{6146100F-7B16-4216-2BA0-A9631D5278DF}"/>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Content Placeholder 10">
            <a:extLst>
              <a:ext uri="{FF2B5EF4-FFF2-40B4-BE49-F238E27FC236}">
                <a16:creationId xmlns:a16="http://schemas.microsoft.com/office/drawing/2014/main" id="{C8F18C04-BE75-52D7-BDC5-68CD910299E3}"/>
              </a:ext>
            </a:extLst>
          </p:cNvPr>
          <p:cNvPicPr>
            <a:picLocks noGrp="1" noChangeAspect="1"/>
          </p:cNvPicPr>
          <p:nvPr>
            <p:ph idx="1"/>
          </p:nvPr>
        </p:nvPicPr>
        <p:blipFill>
          <a:blip r:embed="rId3"/>
          <a:stretch>
            <a:fillRect/>
          </a:stretch>
        </p:blipFill>
        <p:spPr>
          <a:xfrm>
            <a:off x="574548" y="1600200"/>
            <a:ext cx="7731252" cy="4494914"/>
          </a:xfrm>
          <a:prstGeom prst="rect">
            <a:avLst/>
          </a:prstGeom>
        </p:spPr>
      </p:pic>
    </p:spTree>
    <p:extLst>
      <p:ext uri="{BB962C8B-B14F-4D97-AF65-F5344CB8AC3E}">
        <p14:creationId xmlns:p14="http://schemas.microsoft.com/office/powerpoint/2010/main" val="176952620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DE59-4B9A-0B1F-B1A7-113850919D7E}"/>
              </a:ext>
            </a:extLst>
          </p:cNvPr>
          <p:cNvSpPr>
            <a:spLocks noGrp="1"/>
          </p:cNvSpPr>
          <p:nvPr>
            <p:ph type="title"/>
          </p:nvPr>
        </p:nvSpPr>
        <p:spPr/>
        <p:txBody>
          <a:bodyPr/>
          <a:lstStyle/>
          <a:p>
            <a:r>
              <a:rPr lang="en-US"/>
              <a:t>Create close-up storyboard</a:t>
            </a:r>
          </a:p>
        </p:txBody>
      </p:sp>
      <p:sp>
        <p:nvSpPr>
          <p:cNvPr id="4" name="Slide Number Placeholder 3">
            <a:extLst>
              <a:ext uri="{FF2B5EF4-FFF2-40B4-BE49-F238E27FC236}">
                <a16:creationId xmlns:a16="http://schemas.microsoft.com/office/drawing/2014/main" id="{D8D37D68-D136-91F4-7C8E-ED94F544EC00}"/>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Content Placeholder 6">
            <a:extLst>
              <a:ext uri="{FF2B5EF4-FFF2-40B4-BE49-F238E27FC236}">
                <a16:creationId xmlns:a16="http://schemas.microsoft.com/office/drawing/2014/main" id="{DF60E86B-719A-BFFA-DF17-AABE5F53FE4F}"/>
              </a:ext>
            </a:extLst>
          </p:cNvPr>
          <p:cNvPicPr>
            <a:picLocks noGrp="1" noChangeAspect="1"/>
          </p:cNvPicPr>
          <p:nvPr>
            <p:ph idx="1"/>
          </p:nvPr>
        </p:nvPicPr>
        <p:blipFill>
          <a:blip r:embed="rId3"/>
          <a:stretch>
            <a:fillRect/>
          </a:stretch>
        </p:blipFill>
        <p:spPr>
          <a:xfrm>
            <a:off x="533400" y="1470371"/>
            <a:ext cx="7848600" cy="4768958"/>
          </a:xfrm>
          <a:prstGeom prst="rect">
            <a:avLst/>
          </a:prstGeom>
        </p:spPr>
      </p:pic>
    </p:spTree>
    <p:extLst>
      <p:ext uri="{BB962C8B-B14F-4D97-AF65-F5344CB8AC3E}">
        <p14:creationId xmlns:p14="http://schemas.microsoft.com/office/powerpoint/2010/main" val="187231128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47-CC79-DC46-0EF2-BF7C947A49B1}"/>
              </a:ext>
            </a:extLst>
          </p:cNvPr>
          <p:cNvSpPr>
            <a:spLocks noGrp="1"/>
          </p:cNvSpPr>
          <p:nvPr>
            <p:ph type="title"/>
          </p:nvPr>
        </p:nvSpPr>
        <p:spPr>
          <a:xfrm>
            <a:off x="457200" y="409575"/>
            <a:ext cx="8229600" cy="962025"/>
          </a:xfrm>
        </p:spPr>
        <p:txBody>
          <a:bodyPr/>
          <a:lstStyle/>
          <a:p>
            <a:r>
              <a:rPr lang="en-US"/>
              <a:t>Create storyboard for CoffeeHouse</a:t>
            </a:r>
          </a:p>
        </p:txBody>
      </p:sp>
      <p:sp>
        <p:nvSpPr>
          <p:cNvPr id="3" name="Content Placeholder 2">
            <a:extLst>
              <a:ext uri="{FF2B5EF4-FFF2-40B4-BE49-F238E27FC236}">
                <a16:creationId xmlns:a16="http://schemas.microsoft.com/office/drawing/2014/main" id="{3D8A35BE-0F39-4524-03C3-810B63884643}"/>
              </a:ext>
            </a:extLst>
          </p:cNvPr>
          <p:cNvSpPr>
            <a:spLocks noGrp="1"/>
          </p:cNvSpPr>
          <p:nvPr>
            <p:ph idx="1"/>
          </p:nvPr>
        </p:nvSpPr>
        <p:spPr>
          <a:xfrm>
            <a:off x="457200" y="1524000"/>
            <a:ext cx="8229600" cy="4800600"/>
          </a:xfrm>
        </p:spPr>
        <p:txBody>
          <a:bodyPr>
            <a:normAutofit fontScale="92500" lnSpcReduction="10000"/>
          </a:bodyPr>
          <a:lstStyle/>
          <a:p>
            <a:pPr marL="0" indent="0">
              <a:buNone/>
            </a:pPr>
            <a:r>
              <a:rPr lang="en-US" b="1"/>
              <a:t>PROBLEM STATEMENT</a:t>
            </a:r>
            <a:r>
              <a:rPr lang="en-US"/>
              <a:t>: </a:t>
            </a:r>
            <a:br>
              <a:rPr lang="en-US"/>
            </a:br>
            <a:r>
              <a:rPr lang="en-US">
                <a:solidFill>
                  <a:srgbClr val="0000CC"/>
                </a:solidFill>
              </a:rPr>
              <a:t>Anika </a:t>
            </a:r>
            <a:r>
              <a:rPr lang="en-US"/>
              <a:t>is a</a:t>
            </a:r>
            <a:r>
              <a:rPr lang="en-US">
                <a:solidFill>
                  <a:srgbClr val="0000CC"/>
                </a:solidFill>
              </a:rPr>
              <a:t> busy marketing intern </a:t>
            </a:r>
            <a:r>
              <a:rPr lang="en-US"/>
              <a:t>who needs</a:t>
            </a:r>
            <a:r>
              <a:rPr lang="en-US">
                <a:solidFill>
                  <a:srgbClr val="0000CC"/>
                </a:solidFill>
              </a:rPr>
              <a:t> a faster, more collaborative way to take many coffee orders at once </a:t>
            </a:r>
            <a:r>
              <a:rPr lang="en-US"/>
              <a:t>because </a:t>
            </a:r>
            <a:r>
              <a:rPr lang="en-US">
                <a:solidFill>
                  <a:srgbClr val="0000CC"/>
                </a:solidFill>
              </a:rPr>
              <a:t>taking individual orders takes too long.</a:t>
            </a:r>
          </a:p>
          <a:p>
            <a:pPr marL="0" indent="0">
              <a:buNone/>
            </a:pPr>
            <a:r>
              <a:rPr lang="en-US" b="1"/>
              <a:t>GOAL STATEMENT</a:t>
            </a:r>
            <a:r>
              <a:rPr lang="en-US"/>
              <a:t>: </a:t>
            </a:r>
            <a:br>
              <a:rPr lang="en-US"/>
            </a:br>
            <a:r>
              <a:rPr lang="en-US">
                <a:solidFill>
                  <a:srgbClr val="0000CC"/>
                </a:solidFill>
              </a:rPr>
              <a:t>The CoffeeHouse app </a:t>
            </a:r>
            <a:r>
              <a:rPr lang="en-US"/>
              <a:t>will let users </a:t>
            </a:r>
            <a:r>
              <a:rPr lang="en-US">
                <a:solidFill>
                  <a:srgbClr val="0000CC"/>
                </a:solidFill>
              </a:rPr>
              <a:t>place group orders in advance, </a:t>
            </a:r>
            <a:r>
              <a:rPr lang="en-US"/>
              <a:t>which will affect </a:t>
            </a:r>
            <a:r>
              <a:rPr lang="en-US">
                <a:solidFill>
                  <a:srgbClr val="0000CC"/>
                </a:solidFill>
              </a:rPr>
              <a:t>users who have to make and pick up large orders </a:t>
            </a:r>
            <a:r>
              <a:rPr lang="en-US"/>
              <a:t>by</a:t>
            </a:r>
            <a:r>
              <a:rPr lang="en-US">
                <a:solidFill>
                  <a:srgbClr val="0000CC"/>
                </a:solidFill>
              </a:rPr>
              <a:t> letting users skip the in-store order line and saving them time. </a:t>
            </a:r>
            <a:r>
              <a:rPr lang="en-US"/>
              <a:t>We will measure effectiveness by </a:t>
            </a:r>
            <a:r>
              <a:rPr lang="en-US">
                <a:solidFill>
                  <a:srgbClr val="0000CC"/>
                </a:solidFill>
              </a:rPr>
              <a:t>tracking orders of 5+ items placed through the app. </a:t>
            </a:r>
          </a:p>
          <a:p>
            <a:pPr marL="0" indent="0">
              <a:buNone/>
            </a:pPr>
            <a:r>
              <a:rPr lang="en-US" b="1"/>
              <a:t>Scenario statement</a:t>
            </a:r>
            <a:r>
              <a:rPr lang="en-US"/>
              <a:t>: </a:t>
            </a:r>
            <a:r>
              <a:rPr lang="en-US" i="1">
                <a:solidFill>
                  <a:srgbClr val="0000CC"/>
                </a:solidFill>
              </a:rPr>
              <a:t>An app to help users place large coffee orders quickly and easily.</a:t>
            </a:r>
          </a:p>
        </p:txBody>
      </p:sp>
      <p:sp>
        <p:nvSpPr>
          <p:cNvPr id="4" name="Slide Number Placeholder 3">
            <a:extLst>
              <a:ext uri="{FF2B5EF4-FFF2-40B4-BE49-F238E27FC236}">
                <a16:creationId xmlns:a16="http://schemas.microsoft.com/office/drawing/2014/main" id="{9BFF82E7-2DE6-B5BE-BD27-37C2A001B5F9}"/>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06813559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4449-4929-18F3-BEB1-E261B8DC41E9}"/>
              </a:ext>
            </a:extLst>
          </p:cNvPr>
          <p:cNvSpPr>
            <a:spLocks noGrp="1"/>
          </p:cNvSpPr>
          <p:nvPr>
            <p:ph type="title"/>
          </p:nvPr>
        </p:nvSpPr>
        <p:spPr/>
        <p:txBody>
          <a:bodyPr/>
          <a:lstStyle/>
          <a:p>
            <a:r>
              <a:rPr lang="en-US" sz="4000"/>
              <a:t>Sketch big-picture storyboard</a:t>
            </a:r>
          </a:p>
        </p:txBody>
      </p:sp>
      <p:sp>
        <p:nvSpPr>
          <p:cNvPr id="4" name="Slide Number Placeholder 3">
            <a:extLst>
              <a:ext uri="{FF2B5EF4-FFF2-40B4-BE49-F238E27FC236}">
                <a16:creationId xmlns:a16="http://schemas.microsoft.com/office/drawing/2014/main" id="{6146100F-7B16-4216-2BA0-A9631D5278DF}"/>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1026" name="Picture 2" descr="Big-picture storyboard showing six panels.">
            <a:extLst>
              <a:ext uri="{FF2B5EF4-FFF2-40B4-BE49-F238E27FC236}">
                <a16:creationId xmlns:a16="http://schemas.microsoft.com/office/drawing/2014/main" id="{0398FE7C-0117-F17E-58E4-E0656574780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2279" y="1524000"/>
            <a:ext cx="691944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6402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DE59-4B9A-0B1F-B1A7-113850919D7E}"/>
              </a:ext>
            </a:extLst>
          </p:cNvPr>
          <p:cNvSpPr>
            <a:spLocks noGrp="1"/>
          </p:cNvSpPr>
          <p:nvPr>
            <p:ph type="title"/>
          </p:nvPr>
        </p:nvSpPr>
        <p:spPr/>
        <p:txBody>
          <a:bodyPr/>
          <a:lstStyle/>
          <a:p>
            <a:r>
              <a:rPr lang="en-US"/>
              <a:t>Create close-up storyboard</a:t>
            </a:r>
          </a:p>
        </p:txBody>
      </p:sp>
      <p:sp>
        <p:nvSpPr>
          <p:cNvPr id="4" name="Slide Number Placeholder 3">
            <a:extLst>
              <a:ext uri="{FF2B5EF4-FFF2-40B4-BE49-F238E27FC236}">
                <a16:creationId xmlns:a16="http://schemas.microsoft.com/office/drawing/2014/main" id="{D8D37D68-D136-91F4-7C8E-ED94F544EC00}"/>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2050" name="Picture 2" descr="Close-up Opens in a new tab storyboard showing six panels.">
            <a:extLst>
              <a:ext uri="{FF2B5EF4-FFF2-40B4-BE49-F238E27FC236}">
                <a16:creationId xmlns:a16="http://schemas.microsoft.com/office/drawing/2014/main" id="{618B8433-1C43-3143-937E-50A1B930A0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7105" y="1524000"/>
            <a:ext cx="670979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9274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4B94-0D4D-F380-BE5A-8A9E585C7793}"/>
              </a:ext>
            </a:extLst>
          </p:cNvPr>
          <p:cNvSpPr>
            <a:spLocks noGrp="1"/>
          </p:cNvSpPr>
          <p:nvPr>
            <p:ph type="title"/>
          </p:nvPr>
        </p:nvSpPr>
        <p:spPr/>
        <p:txBody>
          <a:bodyPr/>
          <a:lstStyle/>
          <a:p>
            <a:r>
              <a:rPr lang="en-US"/>
              <a:t>Purpose &amp; Benefits</a:t>
            </a:r>
          </a:p>
        </p:txBody>
      </p:sp>
      <p:sp>
        <p:nvSpPr>
          <p:cNvPr id="3" name="Content Placeholder 2">
            <a:extLst>
              <a:ext uri="{FF2B5EF4-FFF2-40B4-BE49-F238E27FC236}">
                <a16:creationId xmlns:a16="http://schemas.microsoft.com/office/drawing/2014/main" id="{5BB42609-E0E6-C95E-E8E3-DAB656250527}"/>
              </a:ext>
            </a:extLst>
          </p:cNvPr>
          <p:cNvSpPr>
            <a:spLocks noGrp="1"/>
          </p:cNvSpPr>
          <p:nvPr>
            <p:ph idx="1"/>
          </p:nvPr>
        </p:nvSpPr>
        <p:spPr/>
        <p:txBody>
          <a:bodyPr>
            <a:normAutofit lnSpcReduction="10000"/>
          </a:bodyPr>
          <a:lstStyle/>
          <a:p>
            <a:r>
              <a:rPr lang="en-US"/>
              <a:t>A tool for visualizing a variety of interactive design work. </a:t>
            </a:r>
          </a:p>
          <a:p>
            <a:r>
              <a:rPr lang="en-US"/>
              <a:t>Could be a UX design plan for an entire experience or for a singular interaction. </a:t>
            </a:r>
          </a:p>
          <a:p>
            <a:pPr lvl="0"/>
            <a:r>
              <a:rPr lang="en-US"/>
              <a:t>Benefits</a:t>
            </a:r>
          </a:p>
          <a:p>
            <a:pPr lvl="1"/>
            <a:r>
              <a:rPr lang="en-US"/>
              <a:t>Turn a concept into reality</a:t>
            </a:r>
          </a:p>
          <a:p>
            <a:pPr lvl="1"/>
            <a:r>
              <a:rPr lang="en-US"/>
              <a:t>Work through a problem</a:t>
            </a:r>
          </a:p>
          <a:p>
            <a:pPr lvl="1"/>
            <a:r>
              <a:rPr lang="en-US"/>
              <a:t>Iterate designs based on research and feedback  </a:t>
            </a:r>
          </a:p>
          <a:p>
            <a:pPr lvl="1"/>
            <a:r>
              <a:rPr lang="en-US"/>
              <a:t>Detect unintended scenarios and usability problems</a:t>
            </a:r>
          </a:p>
          <a:p>
            <a:pPr lvl="1"/>
            <a:r>
              <a:rPr lang="en-US"/>
              <a:t>Present more easily to stakeholders </a:t>
            </a:r>
          </a:p>
          <a:p>
            <a:pPr lvl="1"/>
            <a:r>
              <a:rPr lang="en-US"/>
              <a:t>Test before development and launch</a:t>
            </a:r>
          </a:p>
          <a:p>
            <a:endParaRPr lang="en-US"/>
          </a:p>
        </p:txBody>
      </p:sp>
      <p:sp>
        <p:nvSpPr>
          <p:cNvPr id="4" name="Slide Number Placeholder 3">
            <a:extLst>
              <a:ext uri="{FF2B5EF4-FFF2-40B4-BE49-F238E27FC236}">
                <a16:creationId xmlns:a16="http://schemas.microsoft.com/office/drawing/2014/main" id="{4277686F-F5C4-C02D-088F-F8D881006900}"/>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93765913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6FF540-6E40-1774-5E8A-7EBB539500F3}"/>
              </a:ext>
            </a:extLst>
          </p:cNvPr>
          <p:cNvSpPr>
            <a:spLocks noGrp="1"/>
          </p:cNvSpPr>
          <p:nvPr>
            <p:ph type="title"/>
          </p:nvPr>
        </p:nvSpPr>
        <p:spPr/>
        <p:txBody>
          <a:bodyPr/>
          <a:lstStyle/>
          <a:p>
            <a:r>
              <a:rPr lang="en-US"/>
              <a:t>Introduction Wireframe</a:t>
            </a:r>
          </a:p>
        </p:txBody>
      </p:sp>
      <p:sp>
        <p:nvSpPr>
          <p:cNvPr id="4" name="Slide Number Placeholder 3">
            <a:extLst>
              <a:ext uri="{FF2B5EF4-FFF2-40B4-BE49-F238E27FC236}">
                <a16:creationId xmlns:a16="http://schemas.microsoft.com/office/drawing/2014/main" id="{99FB628C-4AA7-D22F-DDE6-6C2A7534431F}"/>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35272855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DD2E29-6908-4AB8-E629-FA3F5A50FC1B}"/>
              </a:ext>
            </a:extLst>
          </p:cNvPr>
          <p:cNvSpPr>
            <a:spLocks noGrp="1"/>
          </p:cNvSpPr>
          <p:nvPr>
            <p:ph type="title"/>
          </p:nvPr>
        </p:nvSpPr>
        <p:spPr/>
        <p:txBody>
          <a:bodyPr/>
          <a:lstStyle/>
          <a:p>
            <a:r>
              <a:rPr lang="en-US"/>
              <a:t>Fidelity</a:t>
            </a:r>
          </a:p>
        </p:txBody>
      </p:sp>
      <p:sp>
        <p:nvSpPr>
          <p:cNvPr id="5" name="Content Placeholder 4">
            <a:extLst>
              <a:ext uri="{FF2B5EF4-FFF2-40B4-BE49-F238E27FC236}">
                <a16:creationId xmlns:a16="http://schemas.microsoft.com/office/drawing/2014/main" id="{F56FDCC9-F44A-E40B-4BD0-F8AA3E23E8DF}"/>
              </a:ext>
            </a:extLst>
          </p:cNvPr>
          <p:cNvSpPr>
            <a:spLocks noGrp="1"/>
          </p:cNvSpPr>
          <p:nvPr>
            <p:ph idx="1"/>
          </p:nvPr>
        </p:nvSpPr>
        <p:spPr>
          <a:xfrm>
            <a:off x="457200" y="1524000"/>
            <a:ext cx="8229600" cy="1398925"/>
          </a:xfrm>
        </p:spPr>
        <p:txBody>
          <a:bodyPr>
            <a:normAutofit lnSpcReduction="10000"/>
          </a:bodyPr>
          <a:lstStyle/>
          <a:p>
            <a:r>
              <a:rPr lang="en-US"/>
              <a:t>A design can have different levels of fidelity. </a:t>
            </a:r>
          </a:p>
          <a:p>
            <a:r>
              <a:rPr lang="en-US"/>
              <a:t>In UX, </a:t>
            </a:r>
            <a:r>
              <a:rPr lang="en-US">
                <a:solidFill>
                  <a:srgbClr val="0000CC"/>
                </a:solidFill>
              </a:rPr>
              <a:t>fidelity means how closely a design matches the look-and-feel of the final product. </a:t>
            </a:r>
          </a:p>
        </p:txBody>
      </p:sp>
      <p:sp>
        <p:nvSpPr>
          <p:cNvPr id="3" name="Slide Number Placeholder 2">
            <a:extLst>
              <a:ext uri="{FF2B5EF4-FFF2-40B4-BE49-F238E27FC236}">
                <a16:creationId xmlns:a16="http://schemas.microsoft.com/office/drawing/2014/main" id="{99383751-9FA7-8494-EC7E-F64B92DF1099}"/>
              </a:ext>
            </a:extLst>
          </p:cNvPr>
          <p:cNvSpPr>
            <a:spLocks noGrp="1"/>
          </p:cNvSpPr>
          <p:nvPr>
            <p:ph type="sldNum" sz="quarter" idx="12"/>
          </p:nvPr>
        </p:nvSpPr>
        <p:spPr/>
        <p:txBody>
          <a:bodyPr/>
          <a:lstStyle/>
          <a:p>
            <a:fld id="{B6F15528-21DE-4FAA-801E-634DDDAF4B2B}" type="slidenum">
              <a:rPr lang="en-US" smtClean="0"/>
              <a:t>41</a:t>
            </a:fld>
            <a:endParaRPr lang="en-US"/>
          </a:p>
        </p:txBody>
      </p:sp>
      <p:sp>
        <p:nvSpPr>
          <p:cNvPr id="13" name="TextBox 12">
            <a:extLst>
              <a:ext uri="{FF2B5EF4-FFF2-40B4-BE49-F238E27FC236}">
                <a16:creationId xmlns:a16="http://schemas.microsoft.com/office/drawing/2014/main" id="{CD3CA118-A1B1-0FEF-D17B-BDF7C85591E5}"/>
              </a:ext>
            </a:extLst>
          </p:cNvPr>
          <p:cNvSpPr txBox="1"/>
          <p:nvPr/>
        </p:nvSpPr>
        <p:spPr>
          <a:xfrm>
            <a:off x="457200" y="2922926"/>
            <a:ext cx="4114800" cy="2816156"/>
          </a:xfrm>
          <a:prstGeom prst="rect">
            <a:avLst/>
          </a:prstGeom>
          <a:noFill/>
          <a:ln>
            <a:noFill/>
          </a:ln>
        </p:spPr>
        <p:txBody>
          <a:bodyPr wrap="square" rtlCol="0">
            <a:spAutoFit/>
          </a:bodyPr>
          <a:lstStyle/>
          <a:p>
            <a:pPr fontAlgn="auto">
              <a:spcBef>
                <a:spcPts val="0"/>
              </a:spcBef>
              <a:spcAft>
                <a:spcPts val="600"/>
              </a:spcAft>
            </a:pPr>
            <a:r>
              <a:rPr lang="en-US" sz="2800" i="0" u="none" strike="noStrike" kern="1200">
                <a:solidFill>
                  <a:srgbClr val="0000CC"/>
                </a:solidFill>
                <a:effectLst/>
                <a:latin typeface="Calibri" panose="020F0502020204030204" pitchFamily="34" charset="0"/>
              </a:rPr>
              <a:t>Low fidelity</a:t>
            </a:r>
            <a:endParaRPr lang="en-US" sz="2800" i="0" u="none" strike="noStrike">
              <a:solidFill>
                <a:srgbClr val="0000CC"/>
              </a:solidFill>
              <a:effectLst/>
            </a:endParaRPr>
          </a:p>
          <a:p>
            <a:pPr marL="285750" indent="-285750" fontAlgn="auto">
              <a:spcBef>
                <a:spcPts val="0"/>
              </a:spcBef>
              <a:spcAft>
                <a:spcPts val="0"/>
              </a:spcAft>
              <a:buFont typeface="Arial" panose="020B0604020202020204" pitchFamily="34" charset="0"/>
              <a:buChar char="•"/>
            </a:pPr>
            <a:r>
              <a:rPr lang="en-US" sz="2400" b="0" i="0" u="none" strike="noStrike" kern="1200">
                <a:solidFill>
                  <a:srgbClr val="000000"/>
                </a:solidFill>
                <a:effectLst/>
                <a:latin typeface="Calibri" panose="020F0502020204030204" pitchFamily="34" charset="0"/>
              </a:rPr>
              <a:t>Lower amount of complexity</a:t>
            </a:r>
            <a:endParaRPr lang="en-US" sz="2400" b="0" i="0" u="none" strike="noStrike">
              <a:effectLst/>
              <a:latin typeface="Arial" panose="020B0604020202020204" pitchFamily="34" charset="0"/>
            </a:endParaRPr>
          </a:p>
          <a:p>
            <a:pPr marL="285750" indent="-285750" fontAlgn="auto">
              <a:spcBef>
                <a:spcPts val="0"/>
              </a:spcBef>
              <a:spcAft>
                <a:spcPts val="0"/>
              </a:spcAft>
              <a:buFont typeface="Arial" panose="020B0604020202020204" pitchFamily="34" charset="0"/>
              <a:buChar char="•"/>
            </a:pPr>
            <a:r>
              <a:rPr lang="en-US" sz="2400" b="0" i="0" u="none" strike="noStrike" kern="1200">
                <a:solidFill>
                  <a:srgbClr val="000000"/>
                </a:solidFill>
                <a:effectLst/>
                <a:latin typeface="Calibri" panose="020F0502020204030204" pitchFamily="34" charset="0"/>
              </a:rPr>
              <a:t>Less refined or polished</a:t>
            </a:r>
            <a:endParaRPr lang="en-US" sz="2400" b="0" i="0" u="none" strike="noStrike">
              <a:effectLst/>
              <a:latin typeface="Arial" panose="020B0604020202020204" pitchFamily="34" charset="0"/>
            </a:endParaRPr>
          </a:p>
          <a:p>
            <a:pPr marL="285750" indent="-285750" fontAlgn="auto">
              <a:spcBef>
                <a:spcPts val="0"/>
              </a:spcBef>
              <a:spcAft>
                <a:spcPts val="0"/>
              </a:spcAft>
              <a:buFont typeface="Arial" panose="020B0604020202020204" pitchFamily="34" charset="0"/>
              <a:buChar char="•"/>
            </a:pPr>
            <a:r>
              <a:rPr lang="en-US" sz="2400" b="0" i="0" u="none" strike="noStrike" kern="1200">
                <a:solidFill>
                  <a:srgbClr val="000000"/>
                </a:solidFill>
                <a:effectLst/>
                <a:latin typeface="Calibri" panose="020F0502020204030204" pitchFamily="34" charset="0"/>
              </a:rPr>
              <a:t>Called “lo-fi” for short. </a:t>
            </a:r>
            <a:endParaRPr lang="en-US" sz="2400" b="0" i="0" u="none" strike="noStrike">
              <a:effectLst/>
              <a:latin typeface="Arial" panose="020B0604020202020204" pitchFamily="34" charset="0"/>
            </a:endParaRPr>
          </a:p>
          <a:p>
            <a:pPr marL="285750" indent="-285750" fontAlgn="auto">
              <a:spcBef>
                <a:spcPts val="0"/>
              </a:spcBef>
              <a:spcAft>
                <a:spcPts val="0"/>
              </a:spcAft>
              <a:buFont typeface="Arial" panose="020B0604020202020204" pitchFamily="34" charset="0"/>
              <a:buChar char="•"/>
            </a:pPr>
            <a:r>
              <a:rPr lang="en-US" sz="2400" b="0" i="0" u="none" strike="noStrike" kern="1200">
                <a:solidFill>
                  <a:srgbClr val="000000"/>
                </a:solidFill>
                <a:effectLst/>
                <a:latin typeface="Calibri" panose="020F0502020204030204" pitchFamily="34" charset="0"/>
              </a:rPr>
              <a:t>Use when want to get ideas out quickly and leave room for exploration</a:t>
            </a:r>
            <a:endParaRPr lang="en-US" sz="2400" b="0" i="0" u="none" strike="noStrike">
              <a:effectLst/>
              <a:latin typeface="Arial" panose="020B0604020202020204" pitchFamily="34" charset="0"/>
            </a:endParaRPr>
          </a:p>
        </p:txBody>
      </p:sp>
      <p:sp>
        <p:nvSpPr>
          <p:cNvPr id="14" name="TextBox 13">
            <a:extLst>
              <a:ext uri="{FF2B5EF4-FFF2-40B4-BE49-F238E27FC236}">
                <a16:creationId xmlns:a16="http://schemas.microsoft.com/office/drawing/2014/main" id="{A0969924-6B40-328B-0D15-3F0767A403D8}"/>
              </a:ext>
            </a:extLst>
          </p:cNvPr>
          <p:cNvSpPr txBox="1"/>
          <p:nvPr/>
        </p:nvSpPr>
        <p:spPr>
          <a:xfrm>
            <a:off x="4648200" y="2922925"/>
            <a:ext cx="4114800" cy="3554819"/>
          </a:xfrm>
          <a:prstGeom prst="rect">
            <a:avLst/>
          </a:prstGeom>
          <a:noFill/>
          <a:ln>
            <a:noFill/>
          </a:ln>
        </p:spPr>
        <p:txBody>
          <a:bodyPr wrap="square" rtlCol="0">
            <a:spAutoFit/>
          </a:bodyPr>
          <a:lstStyle/>
          <a:p>
            <a:pPr fontAlgn="auto">
              <a:spcBef>
                <a:spcPts val="0"/>
              </a:spcBef>
              <a:spcAft>
                <a:spcPts val="600"/>
              </a:spcAft>
            </a:pPr>
            <a:r>
              <a:rPr lang="en-US" sz="2800" i="0" u="none" strike="noStrike" kern="1200">
                <a:solidFill>
                  <a:srgbClr val="0000CC"/>
                </a:solidFill>
                <a:effectLst/>
                <a:latin typeface="Calibri" panose="020F0502020204030204" pitchFamily="34" charset="0"/>
              </a:rPr>
              <a:t>High fidelity</a:t>
            </a:r>
            <a:endParaRPr lang="en-US" sz="2800" i="0" u="none" strike="noStrike">
              <a:solidFill>
                <a:srgbClr val="0000CC"/>
              </a:solidFill>
              <a:effectLst/>
            </a:endParaRPr>
          </a:p>
          <a:p>
            <a:pPr marL="342900" indent="-342900" fontAlgn="t">
              <a:spcBef>
                <a:spcPts val="0"/>
              </a:spcBef>
              <a:spcAft>
                <a:spcPts val="0"/>
              </a:spcAft>
              <a:buFont typeface="Arial" panose="020B0604020202020204" pitchFamily="34" charset="0"/>
              <a:buChar char="•"/>
            </a:pPr>
            <a:r>
              <a:rPr lang="en-US" sz="2400">
                <a:solidFill>
                  <a:srgbClr val="000000"/>
                </a:solidFill>
                <a:latin typeface="Calibri" panose="020F0502020204030204" pitchFamily="34" charset="0"/>
              </a:rPr>
              <a:t>Closely matches the look-and-feel of the final product</a:t>
            </a:r>
            <a:endParaRPr lang="en-US" sz="2400"/>
          </a:p>
          <a:p>
            <a:pPr marL="342900" indent="-342900" fontAlgn="t">
              <a:spcBef>
                <a:spcPts val="0"/>
              </a:spcBef>
              <a:spcAft>
                <a:spcPts val="0"/>
              </a:spcAft>
              <a:buFont typeface="Arial" panose="020B0604020202020204" pitchFamily="34" charset="0"/>
              <a:buChar char="•"/>
            </a:pPr>
            <a:r>
              <a:rPr lang="en-US" sz="2400">
                <a:solidFill>
                  <a:srgbClr val="000000"/>
                </a:solidFill>
                <a:latin typeface="Calibri" panose="020F0502020204030204" pitchFamily="34" charset="0"/>
              </a:rPr>
              <a:t>More refined or polished</a:t>
            </a:r>
            <a:endParaRPr lang="en-US" sz="2400"/>
          </a:p>
          <a:p>
            <a:pPr marL="342900" indent="-342900" fontAlgn="t">
              <a:spcBef>
                <a:spcPts val="0"/>
              </a:spcBef>
              <a:spcAft>
                <a:spcPts val="0"/>
              </a:spcAft>
              <a:buFont typeface="Arial" panose="020B0604020202020204" pitchFamily="34" charset="0"/>
              <a:buChar char="•"/>
            </a:pPr>
            <a:r>
              <a:rPr lang="en-US" sz="2400">
                <a:solidFill>
                  <a:srgbClr val="000000"/>
                </a:solidFill>
                <a:latin typeface="Calibri" panose="020F0502020204030204" pitchFamily="34" charset="0"/>
              </a:rPr>
              <a:t>Called “hi-fi” for short</a:t>
            </a:r>
            <a:endParaRPr lang="en-US" sz="2400"/>
          </a:p>
          <a:p>
            <a:pPr marL="342900" indent="-342900" fontAlgn="t">
              <a:spcBef>
                <a:spcPts val="0"/>
              </a:spcBef>
              <a:spcAft>
                <a:spcPts val="0"/>
              </a:spcAft>
              <a:buFont typeface="Arial" panose="020B0604020202020204" pitchFamily="34" charset="0"/>
              <a:buChar char="•"/>
            </a:pPr>
            <a:r>
              <a:rPr lang="en-US" sz="2400">
                <a:solidFill>
                  <a:srgbClr val="000000"/>
                </a:solidFill>
                <a:latin typeface="Calibri" panose="020F0502020204030204" pitchFamily="34" charset="0"/>
              </a:rPr>
              <a:t>Use when we want to test a design that looks like a real product and get more specific feedback from users</a:t>
            </a:r>
            <a:endParaRPr lang="en-US" sz="2400"/>
          </a:p>
        </p:txBody>
      </p:sp>
    </p:spTree>
    <p:extLst>
      <p:ext uri="{BB962C8B-B14F-4D97-AF65-F5344CB8AC3E}">
        <p14:creationId xmlns:p14="http://schemas.microsoft.com/office/powerpoint/2010/main" val="36375619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988BEE-345C-1EB4-6841-AEDCA112E940}"/>
              </a:ext>
            </a:extLst>
          </p:cNvPr>
          <p:cNvSpPr>
            <a:spLocks noGrp="1"/>
          </p:cNvSpPr>
          <p:nvPr>
            <p:ph type="title"/>
          </p:nvPr>
        </p:nvSpPr>
        <p:spPr/>
        <p:txBody>
          <a:bodyPr/>
          <a:lstStyle/>
          <a:p>
            <a:r>
              <a:rPr lang="en-US"/>
              <a:t>Low-fidelity design: wireframes</a:t>
            </a:r>
          </a:p>
        </p:txBody>
      </p:sp>
      <p:sp>
        <p:nvSpPr>
          <p:cNvPr id="7" name="Content Placeholder 6">
            <a:extLst>
              <a:ext uri="{FF2B5EF4-FFF2-40B4-BE49-F238E27FC236}">
                <a16:creationId xmlns:a16="http://schemas.microsoft.com/office/drawing/2014/main" id="{6E293147-E75C-411F-F0F0-7DA7ED24B571}"/>
              </a:ext>
            </a:extLst>
          </p:cNvPr>
          <p:cNvSpPr>
            <a:spLocks noGrp="1"/>
          </p:cNvSpPr>
          <p:nvPr>
            <p:ph idx="1"/>
          </p:nvPr>
        </p:nvSpPr>
        <p:spPr/>
        <p:txBody>
          <a:bodyPr>
            <a:normAutofit lnSpcReduction="10000"/>
          </a:bodyPr>
          <a:lstStyle/>
          <a:p>
            <a:r>
              <a:rPr lang="en-US">
                <a:solidFill>
                  <a:srgbClr val="0000CC"/>
                </a:solidFill>
              </a:rPr>
              <a:t>A wireframe is a basic outline of a digital experience, like an app or a website. </a:t>
            </a:r>
          </a:p>
          <a:p>
            <a:r>
              <a:rPr lang="en-US"/>
              <a:t>Created with wires, mostly lines, </a:t>
            </a:r>
            <a:br>
              <a:rPr lang="en-US"/>
            </a:br>
            <a:r>
              <a:rPr lang="en-US"/>
              <a:t>and shapes with some text.</a:t>
            </a:r>
          </a:p>
          <a:p>
            <a:r>
              <a:rPr lang="en-US"/>
              <a:t>Purpose of wireframes</a:t>
            </a:r>
          </a:p>
          <a:p>
            <a:pPr lvl="1"/>
            <a:r>
              <a:rPr lang="en-US">
                <a:solidFill>
                  <a:srgbClr val="0000CC"/>
                </a:solidFill>
              </a:rPr>
              <a:t>Wireframes establish the basic </a:t>
            </a:r>
            <a:br>
              <a:rPr lang="en-US">
                <a:solidFill>
                  <a:srgbClr val="0000CC"/>
                </a:solidFill>
              </a:rPr>
            </a:br>
            <a:r>
              <a:rPr lang="en-US">
                <a:solidFill>
                  <a:srgbClr val="0000CC"/>
                </a:solidFill>
              </a:rPr>
              <a:t>structure of a page </a:t>
            </a:r>
            <a:r>
              <a:rPr lang="en-US"/>
              <a:t>before any visual </a:t>
            </a:r>
            <a:br>
              <a:rPr lang="en-US"/>
            </a:br>
            <a:r>
              <a:rPr lang="en-US"/>
              <a:t>considerations, like color or images</a:t>
            </a:r>
            <a:br>
              <a:rPr lang="en-US"/>
            </a:br>
            <a:r>
              <a:rPr lang="en-US"/>
              <a:t>are added. </a:t>
            </a:r>
          </a:p>
          <a:p>
            <a:pPr lvl="1"/>
            <a:r>
              <a:rPr lang="en-US">
                <a:solidFill>
                  <a:srgbClr val="0000CC"/>
                </a:solidFill>
              </a:rPr>
              <a:t>Highlight the intended function of the product</a:t>
            </a:r>
            <a:r>
              <a:rPr lang="en-US"/>
              <a:t>.</a:t>
            </a:r>
          </a:p>
          <a:p>
            <a:pPr lvl="1"/>
            <a:r>
              <a:rPr lang="en-US">
                <a:solidFill>
                  <a:srgbClr val="0000CC"/>
                </a:solidFill>
              </a:rPr>
              <a:t>Save time and resources</a:t>
            </a:r>
            <a:r>
              <a:rPr lang="en-US"/>
              <a:t>. Wireframes allow the team to quickly try out different design options</a:t>
            </a:r>
          </a:p>
        </p:txBody>
      </p:sp>
      <p:sp>
        <p:nvSpPr>
          <p:cNvPr id="5" name="Slide Number Placeholder 4">
            <a:extLst>
              <a:ext uri="{FF2B5EF4-FFF2-40B4-BE49-F238E27FC236}">
                <a16:creationId xmlns:a16="http://schemas.microsoft.com/office/drawing/2014/main" id="{AB08B288-B318-499F-AE46-1E89C3B40E6A}"/>
              </a:ext>
            </a:extLst>
          </p:cNvPr>
          <p:cNvSpPr>
            <a:spLocks noGrp="1"/>
          </p:cNvSpPr>
          <p:nvPr>
            <p:ph type="sldNum" sz="quarter" idx="12"/>
          </p:nvPr>
        </p:nvSpPr>
        <p:spPr/>
        <p:txBody>
          <a:bodyPr/>
          <a:lstStyle/>
          <a:p>
            <a:fld id="{B6F15528-21DE-4FAA-801E-634DDDAF4B2B}" type="slidenum">
              <a:rPr lang="en-US" smtClean="0"/>
              <a:t>42</a:t>
            </a:fld>
            <a:endParaRPr lang="en-US"/>
          </a:p>
        </p:txBody>
      </p:sp>
      <p:pic>
        <p:nvPicPr>
          <p:cNvPr id="11" name="Picture 10">
            <a:extLst>
              <a:ext uri="{FF2B5EF4-FFF2-40B4-BE49-F238E27FC236}">
                <a16:creationId xmlns:a16="http://schemas.microsoft.com/office/drawing/2014/main" id="{E73F0CE9-9197-20BF-06F4-313D2EA92642}"/>
              </a:ext>
            </a:extLst>
          </p:cNvPr>
          <p:cNvPicPr>
            <a:picLocks noChangeAspect="1"/>
          </p:cNvPicPr>
          <p:nvPr/>
        </p:nvPicPr>
        <p:blipFill>
          <a:blip r:embed="rId2"/>
          <a:stretch>
            <a:fillRect/>
          </a:stretch>
        </p:blipFill>
        <p:spPr>
          <a:xfrm>
            <a:off x="6096000" y="2057400"/>
            <a:ext cx="2828060" cy="2989408"/>
          </a:xfrm>
          <a:prstGeom prst="rect">
            <a:avLst/>
          </a:prstGeom>
        </p:spPr>
      </p:pic>
    </p:spTree>
    <p:extLst>
      <p:ext uri="{BB962C8B-B14F-4D97-AF65-F5344CB8AC3E}">
        <p14:creationId xmlns:p14="http://schemas.microsoft.com/office/powerpoint/2010/main" val="2640572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36D9-9802-B4A0-7590-40DFD8221637}"/>
              </a:ext>
            </a:extLst>
          </p:cNvPr>
          <p:cNvSpPr>
            <a:spLocks noGrp="1"/>
          </p:cNvSpPr>
          <p:nvPr>
            <p:ph type="title"/>
          </p:nvPr>
        </p:nvSpPr>
        <p:spPr/>
        <p:txBody>
          <a:bodyPr/>
          <a:lstStyle/>
          <a:p>
            <a:r>
              <a:rPr lang="en-US"/>
              <a:t>Purpose of wireframes</a:t>
            </a:r>
          </a:p>
        </p:txBody>
      </p:sp>
      <p:sp>
        <p:nvSpPr>
          <p:cNvPr id="3" name="Content Placeholder 2">
            <a:extLst>
              <a:ext uri="{FF2B5EF4-FFF2-40B4-BE49-F238E27FC236}">
                <a16:creationId xmlns:a16="http://schemas.microsoft.com/office/drawing/2014/main" id="{971D3FBE-C9ED-4DAE-DEBB-461308AB8C94}"/>
              </a:ext>
            </a:extLst>
          </p:cNvPr>
          <p:cNvSpPr>
            <a:spLocks noGrp="1"/>
          </p:cNvSpPr>
          <p:nvPr>
            <p:ph idx="1"/>
          </p:nvPr>
        </p:nvSpPr>
        <p:spPr/>
        <p:txBody>
          <a:bodyPr/>
          <a:lstStyle/>
          <a:p>
            <a:r>
              <a:rPr lang="en-US">
                <a:solidFill>
                  <a:srgbClr val="0000CC"/>
                </a:solidFill>
              </a:rPr>
              <a:t>Wireframes establish the basic structure of a page </a:t>
            </a:r>
            <a:r>
              <a:rPr lang="en-US"/>
              <a:t>before any visual considerations, like color or images, are added. </a:t>
            </a:r>
          </a:p>
          <a:p>
            <a:r>
              <a:rPr lang="en-US">
                <a:solidFill>
                  <a:srgbClr val="0000CC"/>
                </a:solidFill>
              </a:rPr>
              <a:t>Highlight the intended function of the product</a:t>
            </a:r>
            <a:r>
              <a:rPr lang="en-US"/>
              <a:t>.</a:t>
            </a:r>
          </a:p>
          <a:p>
            <a:r>
              <a:rPr lang="en-US">
                <a:solidFill>
                  <a:srgbClr val="0000CC"/>
                </a:solidFill>
              </a:rPr>
              <a:t>Save time and resources</a:t>
            </a:r>
            <a:r>
              <a:rPr lang="en-US"/>
              <a:t>. Wireframes allow the team to quickly try out different design options</a:t>
            </a:r>
          </a:p>
          <a:p>
            <a:endParaRPr lang="en-US"/>
          </a:p>
          <a:p>
            <a:r>
              <a:rPr lang="en-US"/>
              <a:t>We can create wireframes by hand or by using digital tools</a:t>
            </a:r>
          </a:p>
          <a:p>
            <a:endParaRPr lang="en-US"/>
          </a:p>
        </p:txBody>
      </p:sp>
      <p:sp>
        <p:nvSpPr>
          <p:cNvPr id="4" name="Slide Number Placeholder 3">
            <a:extLst>
              <a:ext uri="{FF2B5EF4-FFF2-40B4-BE49-F238E27FC236}">
                <a16:creationId xmlns:a16="http://schemas.microsoft.com/office/drawing/2014/main" id="{902A8600-7B26-D040-11B9-9745797AB0E9}"/>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76228789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8B67-CAF5-078A-EB88-67ED2ACB85BB}"/>
              </a:ext>
            </a:extLst>
          </p:cNvPr>
          <p:cNvSpPr>
            <a:spLocks noGrp="1"/>
          </p:cNvSpPr>
          <p:nvPr>
            <p:ph type="title"/>
          </p:nvPr>
        </p:nvSpPr>
        <p:spPr/>
        <p:txBody>
          <a:bodyPr/>
          <a:lstStyle/>
          <a:p>
            <a:r>
              <a:rPr lang="en-US"/>
              <a:t>Draw Wireframe</a:t>
            </a:r>
          </a:p>
        </p:txBody>
      </p:sp>
      <p:sp>
        <p:nvSpPr>
          <p:cNvPr id="3" name="Content Placeholder 2">
            <a:extLst>
              <a:ext uri="{FF2B5EF4-FFF2-40B4-BE49-F238E27FC236}">
                <a16:creationId xmlns:a16="http://schemas.microsoft.com/office/drawing/2014/main" id="{9FC47450-1756-8183-0653-96FB386CA081}"/>
              </a:ext>
            </a:extLst>
          </p:cNvPr>
          <p:cNvSpPr>
            <a:spLocks noGrp="1"/>
          </p:cNvSpPr>
          <p:nvPr>
            <p:ph sz="quarter" idx="13"/>
          </p:nvPr>
        </p:nvSpPr>
        <p:spPr>
          <a:xfrm>
            <a:off x="457200" y="1523999"/>
            <a:ext cx="8229600" cy="2126145"/>
          </a:xfrm>
        </p:spPr>
        <p:txBody>
          <a:bodyPr>
            <a:normAutofit fontScale="92500" lnSpcReduction="10000"/>
          </a:bodyPr>
          <a:lstStyle/>
          <a:p>
            <a:r>
              <a:rPr lang="en-US"/>
              <a:t>A good wireframe is all about </a:t>
            </a:r>
            <a:r>
              <a:rPr lang="en-US">
                <a:solidFill>
                  <a:srgbClr val="0000CC"/>
                </a:solidFill>
              </a:rPr>
              <a:t>organizing and communicating information clearly</a:t>
            </a:r>
            <a:r>
              <a:rPr lang="en-US"/>
              <a:t>.</a:t>
            </a:r>
          </a:p>
          <a:p>
            <a:r>
              <a:rPr lang="en-US"/>
              <a:t>The elements that make up wireframes: </a:t>
            </a:r>
            <a:r>
              <a:rPr lang="en-US">
                <a:solidFill>
                  <a:srgbClr val="0000CC"/>
                </a:solidFill>
              </a:rPr>
              <a:t>Lines, basic shapes like squares and circles, and text</a:t>
            </a:r>
            <a:r>
              <a:rPr lang="en-US"/>
              <a:t>.</a:t>
            </a:r>
          </a:p>
          <a:p>
            <a:r>
              <a:rPr lang="en-US"/>
              <a:t>Create wireframes by hand or by using digital tools</a:t>
            </a:r>
          </a:p>
          <a:p>
            <a:endParaRPr lang="en-US"/>
          </a:p>
        </p:txBody>
      </p:sp>
      <p:pic>
        <p:nvPicPr>
          <p:cNvPr id="7" name="Content Placeholder 6">
            <a:extLst>
              <a:ext uri="{FF2B5EF4-FFF2-40B4-BE49-F238E27FC236}">
                <a16:creationId xmlns:a16="http://schemas.microsoft.com/office/drawing/2014/main" id="{7E14ECDD-7897-B333-854E-2574E507EB1B}"/>
              </a:ext>
            </a:extLst>
          </p:cNvPr>
          <p:cNvPicPr>
            <a:picLocks noGrp="1" noChangeAspect="1"/>
          </p:cNvPicPr>
          <p:nvPr>
            <p:ph sz="quarter" idx="14"/>
          </p:nvPr>
        </p:nvPicPr>
        <p:blipFill>
          <a:blip r:embed="rId2"/>
          <a:stretch>
            <a:fillRect/>
          </a:stretch>
        </p:blipFill>
        <p:spPr>
          <a:xfrm>
            <a:off x="3048000" y="3650144"/>
            <a:ext cx="5219700" cy="3063737"/>
          </a:xfrm>
        </p:spPr>
      </p:pic>
      <p:sp>
        <p:nvSpPr>
          <p:cNvPr id="4" name="Slide Number Placeholder 3">
            <a:extLst>
              <a:ext uri="{FF2B5EF4-FFF2-40B4-BE49-F238E27FC236}">
                <a16:creationId xmlns:a16="http://schemas.microsoft.com/office/drawing/2014/main" id="{0F91F1BC-F70F-8333-3E18-82ECE3606B8D}"/>
              </a:ext>
            </a:extLst>
          </p:cNvPr>
          <p:cNvSpPr>
            <a:spLocks noGrp="1"/>
          </p:cNvSpPr>
          <p:nvPr>
            <p:ph type="sldNum" sz="quarter" idx="17"/>
          </p:nvPr>
        </p:nvSpPr>
        <p:spPr/>
        <p:txBody>
          <a:bodyPr/>
          <a:lstStyle/>
          <a:p>
            <a:fld id="{B6F15528-21DE-4FAA-801E-634DDDAF4B2B}" type="slidenum">
              <a:rPr lang="en-US" smtClean="0"/>
              <a:pPr/>
              <a:t>44</a:t>
            </a:fld>
            <a:endParaRPr lang="en-US"/>
          </a:p>
        </p:txBody>
      </p:sp>
      <p:sp>
        <p:nvSpPr>
          <p:cNvPr id="8" name="TextBox 7">
            <a:extLst>
              <a:ext uri="{FF2B5EF4-FFF2-40B4-BE49-F238E27FC236}">
                <a16:creationId xmlns:a16="http://schemas.microsoft.com/office/drawing/2014/main" id="{80775ADB-EA93-57BD-1468-B5AF7F15D3BA}"/>
              </a:ext>
            </a:extLst>
          </p:cNvPr>
          <p:cNvSpPr txBox="1"/>
          <p:nvPr/>
        </p:nvSpPr>
        <p:spPr>
          <a:xfrm>
            <a:off x="781050" y="4267200"/>
            <a:ext cx="1943100" cy="1200329"/>
          </a:xfrm>
          <a:prstGeom prst="rect">
            <a:avLst/>
          </a:prstGeom>
          <a:noFill/>
          <a:ln>
            <a:noFill/>
          </a:ln>
        </p:spPr>
        <p:txBody>
          <a:bodyPr wrap="square" rtlCol="0">
            <a:spAutoFit/>
          </a:bodyPr>
          <a:lstStyle/>
          <a:p>
            <a:pPr marL="0" marR="0">
              <a:spcBef>
                <a:spcPts val="0"/>
              </a:spcBef>
              <a:spcAft>
                <a:spcPts val="0"/>
              </a:spcAft>
            </a:pPr>
            <a:r>
              <a:rPr lang="en-US" sz="2400">
                <a:latin typeface="+mj-lt"/>
                <a:ea typeface="Calibri"/>
                <a:cs typeface="Times New Roman"/>
              </a:rPr>
              <a:t>A wireframe example for gmail app</a:t>
            </a:r>
            <a:endParaRPr lang="en-US" sz="2400">
              <a:effectLst/>
              <a:latin typeface="+mj-lt"/>
              <a:ea typeface="Calibri"/>
              <a:cs typeface="Times New Roman"/>
            </a:endParaRPr>
          </a:p>
        </p:txBody>
      </p:sp>
    </p:spTree>
    <p:extLst>
      <p:ext uri="{BB962C8B-B14F-4D97-AF65-F5344CB8AC3E}">
        <p14:creationId xmlns:p14="http://schemas.microsoft.com/office/powerpoint/2010/main" val="4139443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BCE7-A433-563D-56C2-E9F23CB947AF}"/>
              </a:ext>
            </a:extLst>
          </p:cNvPr>
          <p:cNvSpPr>
            <a:spLocks noGrp="1"/>
          </p:cNvSpPr>
          <p:nvPr>
            <p:ph type="title"/>
          </p:nvPr>
        </p:nvSpPr>
        <p:spPr>
          <a:xfrm>
            <a:off x="457200" y="409575"/>
            <a:ext cx="8229600" cy="962025"/>
          </a:xfrm>
        </p:spPr>
        <p:txBody>
          <a:bodyPr/>
          <a:lstStyle/>
          <a:p>
            <a:r>
              <a:rPr lang="en-US"/>
              <a:t>Industry standards for wireframes </a:t>
            </a:r>
          </a:p>
        </p:txBody>
      </p:sp>
      <p:sp>
        <p:nvSpPr>
          <p:cNvPr id="3" name="Content Placeholder 2">
            <a:extLst>
              <a:ext uri="{FF2B5EF4-FFF2-40B4-BE49-F238E27FC236}">
                <a16:creationId xmlns:a16="http://schemas.microsoft.com/office/drawing/2014/main" id="{A065BE02-11ED-32A9-130E-7F4B42276A59}"/>
              </a:ext>
            </a:extLst>
          </p:cNvPr>
          <p:cNvSpPr>
            <a:spLocks noGrp="1"/>
          </p:cNvSpPr>
          <p:nvPr>
            <p:ph idx="1"/>
          </p:nvPr>
        </p:nvSpPr>
        <p:spPr>
          <a:xfrm>
            <a:off x="457200" y="1524000"/>
            <a:ext cx="8229600" cy="4800600"/>
          </a:xfrm>
        </p:spPr>
        <p:txBody>
          <a:bodyPr>
            <a:normAutofit fontScale="92500"/>
          </a:bodyPr>
          <a:lstStyle/>
          <a:p>
            <a:r>
              <a:rPr lang="en-US"/>
              <a:t>Industry standards are common ways to indicate page elements. </a:t>
            </a:r>
          </a:p>
          <a:p>
            <a:pPr marL="0" indent="0">
              <a:buNone/>
            </a:pPr>
            <a:r>
              <a:rPr lang="en-US"/>
              <a:t>Few industry standards for wireframes</a:t>
            </a:r>
          </a:p>
          <a:p>
            <a:r>
              <a:rPr lang="en-US"/>
              <a:t>Body text should be represented by horizontal lines.</a:t>
            </a:r>
          </a:p>
          <a:p>
            <a:pPr lvl="1"/>
            <a:r>
              <a:rPr lang="en-US"/>
              <a:t>Short labels and headings can be written out. </a:t>
            </a:r>
          </a:p>
          <a:p>
            <a:r>
              <a:rPr lang="en-US"/>
              <a:t>Images, photos, illustrations, and icons are represented by squares with large X’s drawn on top of them. </a:t>
            </a:r>
          </a:p>
          <a:p>
            <a:pPr lvl="1"/>
            <a:r>
              <a:rPr lang="en-US"/>
              <a:t>Simple shapes, like menu icons, can be drawn as they appear.</a:t>
            </a:r>
          </a:p>
          <a:p>
            <a:r>
              <a:rPr lang="en-US"/>
              <a:t>Calls to action—like “submit” or “compose” buttons – are represented by rectangles or circles</a:t>
            </a:r>
          </a:p>
        </p:txBody>
      </p:sp>
      <p:sp>
        <p:nvSpPr>
          <p:cNvPr id="4" name="Slide Number Placeholder 3">
            <a:extLst>
              <a:ext uri="{FF2B5EF4-FFF2-40B4-BE49-F238E27FC236}">
                <a16:creationId xmlns:a16="http://schemas.microsoft.com/office/drawing/2014/main" id="{4E57A5C6-624D-B630-7E22-75290FCE0AB9}"/>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65863562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ACF6-3EE6-D681-E8CD-8185E4FDD1EB}"/>
              </a:ext>
            </a:extLst>
          </p:cNvPr>
          <p:cNvSpPr>
            <a:spLocks noGrp="1"/>
          </p:cNvSpPr>
          <p:nvPr>
            <p:ph type="title"/>
          </p:nvPr>
        </p:nvSpPr>
        <p:spPr>
          <a:xfrm>
            <a:off x="457200" y="409575"/>
            <a:ext cx="8229600" cy="1285599"/>
          </a:xfrm>
        </p:spPr>
        <p:txBody>
          <a:bodyPr/>
          <a:lstStyle/>
          <a:p>
            <a:r>
              <a:rPr lang="en-US"/>
              <a:t>Example</a:t>
            </a:r>
            <a:br>
              <a:rPr lang="en-US" sz="4000"/>
            </a:br>
            <a:r>
              <a:rPr lang="en-US" sz="4000"/>
              <a:t>Draw a wireframe of GooglePhotos</a:t>
            </a:r>
          </a:p>
        </p:txBody>
      </p:sp>
      <p:pic>
        <p:nvPicPr>
          <p:cNvPr id="8" name="Content Placeholder 7">
            <a:extLst>
              <a:ext uri="{FF2B5EF4-FFF2-40B4-BE49-F238E27FC236}">
                <a16:creationId xmlns:a16="http://schemas.microsoft.com/office/drawing/2014/main" id="{0A73FF0F-72D9-4BB3-F75A-CE45596FDAFC}"/>
              </a:ext>
            </a:extLst>
          </p:cNvPr>
          <p:cNvPicPr>
            <a:picLocks noGrp="1" noChangeAspect="1"/>
          </p:cNvPicPr>
          <p:nvPr>
            <p:ph sz="half" idx="1"/>
          </p:nvPr>
        </p:nvPicPr>
        <p:blipFill>
          <a:blip r:embed="rId2"/>
          <a:stretch>
            <a:fillRect/>
          </a:stretch>
        </p:blipFill>
        <p:spPr>
          <a:xfrm>
            <a:off x="1066800" y="2362200"/>
            <a:ext cx="2929610" cy="3826845"/>
          </a:xfrm>
        </p:spPr>
      </p:pic>
      <p:pic>
        <p:nvPicPr>
          <p:cNvPr id="10" name="Content Placeholder 9">
            <a:extLst>
              <a:ext uri="{FF2B5EF4-FFF2-40B4-BE49-F238E27FC236}">
                <a16:creationId xmlns:a16="http://schemas.microsoft.com/office/drawing/2014/main" id="{3CD84073-9426-76FC-F226-370E1B58CE6E}"/>
              </a:ext>
            </a:extLst>
          </p:cNvPr>
          <p:cNvPicPr>
            <a:picLocks noGrp="1" noChangeAspect="1"/>
          </p:cNvPicPr>
          <p:nvPr>
            <p:ph sz="half" idx="2"/>
          </p:nvPr>
        </p:nvPicPr>
        <p:blipFill>
          <a:blip r:embed="rId3"/>
          <a:stretch>
            <a:fillRect/>
          </a:stretch>
        </p:blipFill>
        <p:spPr>
          <a:xfrm>
            <a:off x="5029200" y="2010051"/>
            <a:ext cx="2779823" cy="4438374"/>
          </a:xfrm>
        </p:spPr>
      </p:pic>
      <p:sp>
        <p:nvSpPr>
          <p:cNvPr id="4" name="Slide Number Placeholder 3">
            <a:extLst>
              <a:ext uri="{FF2B5EF4-FFF2-40B4-BE49-F238E27FC236}">
                <a16:creationId xmlns:a16="http://schemas.microsoft.com/office/drawing/2014/main" id="{1E9C1A17-E67A-5458-09ED-CF118DB05548}"/>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48639472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DDCBE1-CE25-7E57-B9C8-580093F5FC48}"/>
              </a:ext>
            </a:extLst>
          </p:cNvPr>
          <p:cNvSpPr>
            <a:spLocks noGrp="1"/>
          </p:cNvSpPr>
          <p:nvPr>
            <p:ph type="title"/>
          </p:nvPr>
        </p:nvSpPr>
        <p:spPr/>
        <p:txBody>
          <a:bodyPr/>
          <a:lstStyle/>
          <a:p>
            <a:r>
              <a:rPr lang="en-US"/>
              <a:t>Benefits of wireframes</a:t>
            </a:r>
          </a:p>
        </p:txBody>
      </p:sp>
      <p:sp>
        <p:nvSpPr>
          <p:cNvPr id="7" name="Content Placeholder 6">
            <a:extLst>
              <a:ext uri="{FF2B5EF4-FFF2-40B4-BE49-F238E27FC236}">
                <a16:creationId xmlns:a16="http://schemas.microsoft.com/office/drawing/2014/main" id="{FE3BB5D8-A4F8-C7C1-5860-995C405CB703}"/>
              </a:ext>
            </a:extLst>
          </p:cNvPr>
          <p:cNvSpPr>
            <a:spLocks noGrp="1"/>
          </p:cNvSpPr>
          <p:nvPr>
            <p:ph idx="1"/>
          </p:nvPr>
        </p:nvSpPr>
        <p:spPr/>
        <p:txBody>
          <a:bodyPr>
            <a:normAutofit fontScale="85000" lnSpcReduction="10000"/>
          </a:bodyPr>
          <a:lstStyle/>
          <a:p>
            <a:r>
              <a:rPr lang="en-US">
                <a:solidFill>
                  <a:srgbClr val="0000CC"/>
                </a:solidFill>
              </a:rPr>
              <a:t>Inform the elements to include in your design</a:t>
            </a:r>
          </a:p>
          <a:p>
            <a:pPr lvl="1"/>
            <a:r>
              <a:rPr lang="en-US"/>
              <a:t>Decide if the right elements are included. </a:t>
            </a:r>
          </a:p>
          <a:p>
            <a:r>
              <a:rPr lang="en-US">
                <a:solidFill>
                  <a:srgbClr val="0000CC"/>
                </a:solidFill>
              </a:rPr>
              <a:t>Catch problems early</a:t>
            </a:r>
          </a:p>
          <a:p>
            <a:pPr lvl="1"/>
            <a:r>
              <a:rPr lang="en-US"/>
              <a:t>Map out how all the elements will look how users navigate from page to page. This lets checking if elements are missing, out of order, or disorganized. </a:t>
            </a:r>
          </a:p>
          <a:p>
            <a:r>
              <a:rPr lang="en-US">
                <a:solidFill>
                  <a:srgbClr val="0000CC"/>
                </a:solidFill>
              </a:rPr>
              <a:t>Get stakeholders to focus on structure </a:t>
            </a:r>
          </a:p>
          <a:p>
            <a:pPr lvl="1"/>
            <a:r>
              <a:rPr lang="en-US"/>
              <a:t>Its simplicity allows making decisions early on the structure of the app.</a:t>
            </a:r>
          </a:p>
          <a:p>
            <a:r>
              <a:rPr lang="en-US">
                <a:solidFill>
                  <a:srgbClr val="0000CC"/>
                </a:solidFill>
              </a:rPr>
              <a:t>Save time and effor</a:t>
            </a:r>
            <a:r>
              <a:rPr lang="en-US"/>
              <a:t>t</a:t>
            </a:r>
          </a:p>
          <a:p>
            <a:pPr lvl="1"/>
            <a:r>
              <a:rPr lang="en-US"/>
              <a:t>As a guide. Knowing how the design will be built saves time and effort. </a:t>
            </a:r>
          </a:p>
          <a:p>
            <a:r>
              <a:rPr lang="en-US">
                <a:solidFill>
                  <a:srgbClr val="0000CC"/>
                </a:solidFill>
              </a:rPr>
              <a:t>Iterate quickly</a:t>
            </a:r>
            <a:endParaRPr lang="en-US"/>
          </a:p>
          <a:p>
            <a:pPr lvl="1"/>
            <a:r>
              <a:rPr lang="en-US"/>
              <a:t>Explore a greater number of design ideas and make it easy to create new designs faster </a:t>
            </a:r>
          </a:p>
        </p:txBody>
      </p:sp>
      <p:sp>
        <p:nvSpPr>
          <p:cNvPr id="5" name="Slide Number Placeholder 4">
            <a:extLst>
              <a:ext uri="{FF2B5EF4-FFF2-40B4-BE49-F238E27FC236}">
                <a16:creationId xmlns:a16="http://schemas.microsoft.com/office/drawing/2014/main" id="{1636C728-0E37-701A-54FE-5CF9BCBC1E2B}"/>
              </a:ext>
            </a:extLst>
          </p:cNvPr>
          <p:cNvSpPr>
            <a:spLocks noGrp="1"/>
          </p:cNvSpPr>
          <p:nvPr>
            <p:ph type="sldNum" sz="quarter" idx="12"/>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19904825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8451BA-F018-2D76-7257-F995A9F1F193}"/>
              </a:ext>
            </a:extLst>
          </p:cNvPr>
          <p:cNvSpPr>
            <a:spLocks noGrp="1"/>
          </p:cNvSpPr>
          <p:nvPr>
            <p:ph type="title"/>
          </p:nvPr>
        </p:nvSpPr>
        <p:spPr/>
        <p:txBody>
          <a:bodyPr/>
          <a:lstStyle/>
          <a:p>
            <a:r>
              <a:rPr lang="en-US" sz="4000"/>
              <a:t>Organizing the information in wireframe</a:t>
            </a:r>
          </a:p>
        </p:txBody>
      </p:sp>
      <p:sp>
        <p:nvSpPr>
          <p:cNvPr id="3" name="Content Placeholder 2">
            <a:extLst>
              <a:ext uri="{FF2B5EF4-FFF2-40B4-BE49-F238E27FC236}">
                <a16:creationId xmlns:a16="http://schemas.microsoft.com/office/drawing/2014/main" id="{AFD39264-58AB-F2D3-73F8-AC403061D532}"/>
              </a:ext>
            </a:extLst>
          </p:cNvPr>
          <p:cNvSpPr>
            <a:spLocks noGrp="1"/>
          </p:cNvSpPr>
          <p:nvPr>
            <p:ph idx="1"/>
          </p:nvPr>
        </p:nvSpPr>
        <p:spPr/>
        <p:txBody>
          <a:bodyPr/>
          <a:lstStyle/>
          <a:p>
            <a:pPr marL="0" indent="0">
              <a:buNone/>
            </a:pPr>
            <a:r>
              <a:rPr lang="en-US" b="1">
                <a:solidFill>
                  <a:srgbClr val="0000CC"/>
                </a:solidFill>
              </a:rPr>
              <a:t>Information architecture:</a:t>
            </a:r>
          </a:p>
          <a:p>
            <a:r>
              <a:rPr lang="en-US">
                <a:solidFill>
                  <a:srgbClr val="0000CC"/>
                </a:solidFill>
              </a:rPr>
              <a:t>Organizes content to help users understand where they are in a product and where the information they want is</a:t>
            </a:r>
          </a:p>
          <a:p>
            <a:endParaRPr lang="en-US"/>
          </a:p>
          <a:p>
            <a:r>
              <a:rPr lang="en-US"/>
              <a:t>Information architecture as a map for your product</a:t>
            </a:r>
          </a:p>
          <a:p>
            <a:r>
              <a:rPr lang="en-US"/>
              <a:t>The information needs to be clearly </a:t>
            </a:r>
            <a:r>
              <a:rPr lang="en-US">
                <a:solidFill>
                  <a:srgbClr val="0000CC"/>
                </a:solidFill>
              </a:rPr>
              <a:t>organized</a:t>
            </a:r>
            <a:r>
              <a:rPr lang="en-US"/>
              <a:t> and </a:t>
            </a:r>
            <a:r>
              <a:rPr lang="en-US">
                <a:solidFill>
                  <a:srgbClr val="0000CC"/>
                </a:solidFill>
              </a:rPr>
              <a:t>sorted</a:t>
            </a:r>
            <a:r>
              <a:rPr lang="en-US"/>
              <a:t>, so users can successfully experience and interact with the app or website. </a:t>
            </a:r>
          </a:p>
          <a:p>
            <a:endParaRPr lang="en-US"/>
          </a:p>
        </p:txBody>
      </p:sp>
      <p:sp>
        <p:nvSpPr>
          <p:cNvPr id="4" name="Slide Number Placeholder 3">
            <a:extLst>
              <a:ext uri="{FF2B5EF4-FFF2-40B4-BE49-F238E27FC236}">
                <a16:creationId xmlns:a16="http://schemas.microsoft.com/office/drawing/2014/main" id="{E9D40A2F-AA21-6BC4-4EFF-E11E4C9642D5}"/>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65505940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00A1-030B-75C9-8972-68D59CF0AB68}"/>
              </a:ext>
            </a:extLst>
          </p:cNvPr>
          <p:cNvSpPr>
            <a:spLocks noGrp="1"/>
          </p:cNvSpPr>
          <p:nvPr>
            <p:ph type="title"/>
          </p:nvPr>
        </p:nvSpPr>
        <p:spPr>
          <a:xfrm>
            <a:off x="457200" y="409575"/>
            <a:ext cx="8229600" cy="962025"/>
          </a:xfrm>
        </p:spPr>
        <p:txBody>
          <a:bodyPr/>
          <a:lstStyle/>
          <a:p>
            <a:r>
              <a:rPr lang="en-US"/>
              <a:t>Pieces of Information architecture </a:t>
            </a:r>
          </a:p>
        </p:txBody>
      </p:sp>
      <p:sp>
        <p:nvSpPr>
          <p:cNvPr id="3" name="Content Placeholder 2">
            <a:extLst>
              <a:ext uri="{FF2B5EF4-FFF2-40B4-BE49-F238E27FC236}">
                <a16:creationId xmlns:a16="http://schemas.microsoft.com/office/drawing/2014/main" id="{51317510-8E25-4B38-756C-DAFAD23D8498}"/>
              </a:ext>
            </a:extLst>
          </p:cNvPr>
          <p:cNvSpPr>
            <a:spLocks noGrp="1"/>
          </p:cNvSpPr>
          <p:nvPr>
            <p:ph idx="1"/>
          </p:nvPr>
        </p:nvSpPr>
        <p:spPr>
          <a:xfrm>
            <a:off x="457200" y="1524000"/>
            <a:ext cx="8229600" cy="4800600"/>
          </a:xfrm>
        </p:spPr>
        <p:txBody>
          <a:bodyPr/>
          <a:lstStyle/>
          <a:p>
            <a:pPr lvl="0"/>
            <a:r>
              <a:rPr lang="en-US">
                <a:solidFill>
                  <a:srgbClr val="0000CC"/>
                </a:solidFill>
              </a:rPr>
              <a:t>Organization</a:t>
            </a:r>
            <a:endParaRPr lang="en-US"/>
          </a:p>
          <a:p>
            <a:pPr lvl="1"/>
            <a:r>
              <a:rPr lang="en-US"/>
              <a:t>How different pieces of information connect in a product.</a:t>
            </a:r>
          </a:p>
          <a:p>
            <a:pPr lvl="0"/>
            <a:r>
              <a:rPr lang="en-US">
                <a:solidFill>
                  <a:srgbClr val="0000CC"/>
                </a:solidFill>
              </a:rPr>
              <a:t>Hierarchy</a:t>
            </a:r>
            <a:endParaRPr lang="en-US"/>
          </a:p>
          <a:p>
            <a:pPr lvl="1"/>
            <a:r>
              <a:rPr lang="en-US"/>
              <a:t>Often called the “tree structure” </a:t>
            </a:r>
          </a:p>
          <a:p>
            <a:pPr lvl="1"/>
            <a:r>
              <a:rPr lang="en-US"/>
              <a:t>Where a larger category is placed at the top and specific categories related to the overall category are placed underneath. Peer information is placed side by side.</a:t>
            </a:r>
          </a:p>
          <a:p>
            <a:pPr lvl="0"/>
            <a:r>
              <a:rPr lang="en-US">
                <a:solidFill>
                  <a:srgbClr val="0000CC"/>
                </a:solidFill>
              </a:rPr>
              <a:t>Sequence</a:t>
            </a:r>
          </a:p>
          <a:p>
            <a:pPr lvl="1"/>
            <a:r>
              <a:rPr lang="en-US"/>
              <a:t>Enables users to move through an app via certain orders or steps.</a:t>
            </a:r>
          </a:p>
          <a:p>
            <a:endParaRPr lang="en-US"/>
          </a:p>
        </p:txBody>
      </p:sp>
      <p:sp>
        <p:nvSpPr>
          <p:cNvPr id="4" name="Slide Number Placeholder 3">
            <a:extLst>
              <a:ext uri="{FF2B5EF4-FFF2-40B4-BE49-F238E27FC236}">
                <a16:creationId xmlns:a16="http://schemas.microsoft.com/office/drawing/2014/main" id="{B128349A-7147-479A-95D2-874C430E4856}"/>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87626679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44DF-C892-6AD9-CF97-576351F6C672}"/>
              </a:ext>
            </a:extLst>
          </p:cNvPr>
          <p:cNvSpPr>
            <a:spLocks noGrp="1"/>
          </p:cNvSpPr>
          <p:nvPr>
            <p:ph type="title"/>
          </p:nvPr>
        </p:nvSpPr>
        <p:spPr/>
        <p:txBody>
          <a:bodyPr/>
          <a:lstStyle/>
          <a:p>
            <a:r>
              <a:rPr lang="en-US"/>
              <a:t>Usage</a:t>
            </a:r>
          </a:p>
        </p:txBody>
      </p:sp>
      <p:sp>
        <p:nvSpPr>
          <p:cNvPr id="3" name="Content Placeholder 2">
            <a:extLst>
              <a:ext uri="{FF2B5EF4-FFF2-40B4-BE49-F238E27FC236}">
                <a16:creationId xmlns:a16="http://schemas.microsoft.com/office/drawing/2014/main" id="{9D5085C4-BDD9-8E65-DEBE-2027D3C95441}"/>
              </a:ext>
            </a:extLst>
          </p:cNvPr>
          <p:cNvSpPr>
            <a:spLocks noGrp="1"/>
          </p:cNvSpPr>
          <p:nvPr>
            <p:ph idx="1"/>
          </p:nvPr>
        </p:nvSpPr>
        <p:spPr/>
        <p:txBody>
          <a:bodyPr>
            <a:normAutofit/>
          </a:bodyPr>
          <a:lstStyle/>
          <a:p>
            <a:r>
              <a:rPr lang="en-US" b="1"/>
              <a:t>Use early in the design process </a:t>
            </a:r>
            <a:r>
              <a:rPr lang="en-US"/>
              <a:t>to test ideas. </a:t>
            </a:r>
          </a:p>
          <a:p>
            <a:r>
              <a:rPr lang="en-US"/>
              <a:t>To gain feedback from users, explain ideas to stakeholders, or communicate functionality with developers and cross-functional teams before coding begins. </a:t>
            </a:r>
          </a:p>
          <a:p>
            <a:r>
              <a:rPr lang="en-US"/>
              <a:t>Designed as the last phase of product development before the final rollout. </a:t>
            </a:r>
          </a:p>
          <a:p>
            <a:r>
              <a:rPr lang="en-US"/>
              <a:t>UX designers have to gauge the level of fidelity of the prototype based on what they want to get out of it. </a:t>
            </a:r>
          </a:p>
        </p:txBody>
      </p:sp>
      <p:sp>
        <p:nvSpPr>
          <p:cNvPr id="4" name="Slide Number Placeholder 3">
            <a:extLst>
              <a:ext uri="{FF2B5EF4-FFF2-40B4-BE49-F238E27FC236}">
                <a16:creationId xmlns:a16="http://schemas.microsoft.com/office/drawing/2014/main" id="{3920AE7B-3858-5D12-B299-A96040B765E0}"/>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06788211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3DDA-844B-2BDD-FF29-AABE2D04DDE0}"/>
              </a:ext>
            </a:extLst>
          </p:cNvPr>
          <p:cNvSpPr>
            <a:spLocks noGrp="1"/>
          </p:cNvSpPr>
          <p:nvPr>
            <p:ph type="title"/>
          </p:nvPr>
        </p:nvSpPr>
        <p:spPr/>
        <p:txBody>
          <a:bodyPr/>
          <a:lstStyle/>
          <a:p>
            <a:r>
              <a:rPr lang="en-US" sz="4000"/>
              <a:t>Top 6 Information Architecture Patterns</a:t>
            </a:r>
          </a:p>
        </p:txBody>
      </p:sp>
      <p:sp>
        <p:nvSpPr>
          <p:cNvPr id="7" name="Content Placeholder 6">
            <a:extLst>
              <a:ext uri="{FF2B5EF4-FFF2-40B4-BE49-F238E27FC236}">
                <a16:creationId xmlns:a16="http://schemas.microsoft.com/office/drawing/2014/main" id="{58A8430F-A619-8794-E9B5-79D757804485}"/>
              </a:ext>
            </a:extLst>
          </p:cNvPr>
          <p:cNvSpPr>
            <a:spLocks noGrp="1"/>
          </p:cNvSpPr>
          <p:nvPr>
            <p:ph sz="quarter" idx="13"/>
          </p:nvPr>
        </p:nvSpPr>
        <p:spPr/>
        <p:txBody>
          <a:bodyPr/>
          <a:lstStyle/>
          <a:p>
            <a:pPr marL="0" indent="0" algn="l" fontAlgn="base">
              <a:buNone/>
            </a:pPr>
            <a:r>
              <a:rPr lang="en-US" b="1" i="0">
                <a:solidFill>
                  <a:srgbClr val="272727"/>
                </a:solidFill>
                <a:effectLst/>
                <a:latin typeface="Conv_AvenirNextCyr-Regular"/>
              </a:rPr>
              <a:t>1. Hierarchy</a:t>
            </a:r>
          </a:p>
          <a:p>
            <a:pPr lvl="1"/>
            <a:r>
              <a:rPr lang="en-US" b="0" i="0">
                <a:solidFill>
                  <a:srgbClr val="272727"/>
                </a:solidFill>
                <a:effectLst/>
                <a:latin typeface="Conv_AvenirNextCyr-Regular"/>
              </a:rPr>
              <a:t>This pattern is used for websites; however, it has found its application in mobile app design as well. </a:t>
            </a:r>
          </a:p>
          <a:p>
            <a:pPr lvl="1"/>
            <a:r>
              <a:rPr lang="en-US" b="0" i="0">
                <a:solidFill>
                  <a:srgbClr val="272727"/>
                </a:solidFill>
                <a:effectLst/>
                <a:latin typeface="Conv_AvenirNextCyr-Regular"/>
              </a:rPr>
              <a:t>Create one index page that has links to other pages, which in turn can also contain links to more subpages.</a:t>
            </a:r>
          </a:p>
          <a:p>
            <a:endParaRPr lang="en-US"/>
          </a:p>
        </p:txBody>
      </p:sp>
      <p:pic>
        <p:nvPicPr>
          <p:cNvPr id="11" name="Content Placeholder 5">
            <a:extLst>
              <a:ext uri="{FF2B5EF4-FFF2-40B4-BE49-F238E27FC236}">
                <a16:creationId xmlns:a16="http://schemas.microsoft.com/office/drawing/2014/main" id="{342A7437-A6BB-5D15-7B7E-1C1B39405A57}"/>
              </a:ext>
            </a:extLst>
          </p:cNvPr>
          <p:cNvPicPr>
            <a:picLocks noGrp="1" noChangeAspect="1"/>
          </p:cNvPicPr>
          <p:nvPr>
            <p:ph sz="quarter" idx="14"/>
          </p:nvPr>
        </p:nvPicPr>
        <p:blipFill>
          <a:blip r:embed="rId2"/>
          <a:stretch>
            <a:fillRect/>
          </a:stretch>
        </p:blipFill>
        <p:spPr>
          <a:xfrm>
            <a:off x="1422319" y="3780712"/>
            <a:ext cx="6207620" cy="2644522"/>
          </a:xfrm>
        </p:spPr>
      </p:pic>
      <p:sp>
        <p:nvSpPr>
          <p:cNvPr id="4" name="Slide Number Placeholder 3">
            <a:extLst>
              <a:ext uri="{FF2B5EF4-FFF2-40B4-BE49-F238E27FC236}">
                <a16:creationId xmlns:a16="http://schemas.microsoft.com/office/drawing/2014/main" id="{C34A9918-E0C0-581D-0016-1AFBBD560B19}"/>
              </a:ext>
            </a:extLst>
          </p:cNvPr>
          <p:cNvSpPr>
            <a:spLocks noGrp="1"/>
          </p:cNvSpPr>
          <p:nvPr>
            <p:ph type="sldNum" sz="quarter" idx="17"/>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51572982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B487A4C-999E-37D1-89D4-390DDCE0BB13}"/>
              </a:ext>
            </a:extLst>
          </p:cNvPr>
          <p:cNvSpPr>
            <a:spLocks noGrp="1"/>
          </p:cNvSpPr>
          <p:nvPr>
            <p:ph type="title"/>
          </p:nvPr>
        </p:nvSpPr>
        <p:spPr/>
        <p:txBody>
          <a:bodyPr/>
          <a:lstStyle/>
          <a:p>
            <a:r>
              <a:rPr lang="en-US" sz="4400"/>
              <a:t>Information Architecture Patterns</a:t>
            </a:r>
            <a:endParaRPr lang="en-US"/>
          </a:p>
        </p:txBody>
      </p:sp>
      <p:sp>
        <p:nvSpPr>
          <p:cNvPr id="3" name="Content Placeholder 2">
            <a:extLst>
              <a:ext uri="{FF2B5EF4-FFF2-40B4-BE49-F238E27FC236}">
                <a16:creationId xmlns:a16="http://schemas.microsoft.com/office/drawing/2014/main" id="{C75EA688-7566-C005-6A66-C865F70C4791}"/>
              </a:ext>
            </a:extLst>
          </p:cNvPr>
          <p:cNvSpPr>
            <a:spLocks noGrp="1"/>
          </p:cNvSpPr>
          <p:nvPr>
            <p:ph sz="half" idx="1"/>
          </p:nvPr>
        </p:nvSpPr>
        <p:spPr/>
        <p:txBody>
          <a:bodyPr>
            <a:normAutofit lnSpcReduction="10000"/>
          </a:bodyPr>
          <a:lstStyle/>
          <a:p>
            <a:pPr marL="0" indent="0">
              <a:buNone/>
            </a:pPr>
            <a:r>
              <a:rPr lang="en-US" b="1"/>
              <a:t>2. Hub &amp; Spoke</a:t>
            </a:r>
          </a:p>
          <a:p>
            <a:pPr lvl="1"/>
            <a:r>
              <a:rPr lang="en-US"/>
              <a:t>This pattern is the default for iPhone apps. </a:t>
            </a:r>
          </a:p>
          <a:p>
            <a:pPr lvl="1"/>
            <a:r>
              <a:rPr lang="en-US"/>
              <a:t>You have one index page (the so-called hub) with spokes to navigate to. In order to switch to another spoke, users have to go back to the hub first. Therefore, this pattern encourages users to focus on one task at a time.</a:t>
            </a:r>
          </a:p>
          <a:p>
            <a:endParaRPr lang="en-US"/>
          </a:p>
        </p:txBody>
      </p:sp>
      <p:pic>
        <p:nvPicPr>
          <p:cNvPr id="12" name="Content Placeholder 11">
            <a:extLst>
              <a:ext uri="{FF2B5EF4-FFF2-40B4-BE49-F238E27FC236}">
                <a16:creationId xmlns:a16="http://schemas.microsoft.com/office/drawing/2014/main" id="{878EEF08-55E9-2F9E-F8A1-45F5769C50C8}"/>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52000"/>
                    </a14:imgEffect>
                  </a14:imgLayer>
                </a14:imgProps>
              </a:ext>
            </a:extLst>
          </a:blip>
          <a:srcRect l="16981" t="16569" r="16981" b="14544"/>
          <a:stretch/>
        </p:blipFill>
        <p:spPr>
          <a:xfrm>
            <a:off x="4821647" y="2057400"/>
            <a:ext cx="3881718" cy="3770813"/>
          </a:xfrm>
          <a:prstGeom prst="rect">
            <a:avLst/>
          </a:prstGeom>
        </p:spPr>
      </p:pic>
      <p:sp>
        <p:nvSpPr>
          <p:cNvPr id="5" name="Slide Number Placeholder 4">
            <a:extLst>
              <a:ext uri="{FF2B5EF4-FFF2-40B4-BE49-F238E27FC236}">
                <a16:creationId xmlns:a16="http://schemas.microsoft.com/office/drawing/2014/main" id="{E75E0A83-E610-AB07-F4C2-980C3685283F}"/>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31178015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07C18-8F59-0936-14E5-918F51D80265}"/>
              </a:ext>
            </a:extLst>
          </p:cNvPr>
          <p:cNvSpPr>
            <a:spLocks noGrp="1"/>
          </p:cNvSpPr>
          <p:nvPr>
            <p:ph type="title"/>
          </p:nvPr>
        </p:nvSpPr>
        <p:spPr/>
        <p:txBody>
          <a:bodyPr/>
          <a:lstStyle/>
          <a:p>
            <a:r>
              <a:rPr lang="en-US" sz="4400"/>
              <a:t>Information Architecture Patterns</a:t>
            </a:r>
            <a:endParaRPr lang="en-US"/>
          </a:p>
        </p:txBody>
      </p:sp>
      <p:sp>
        <p:nvSpPr>
          <p:cNvPr id="3" name="Content Placeholder 2">
            <a:extLst>
              <a:ext uri="{FF2B5EF4-FFF2-40B4-BE49-F238E27FC236}">
                <a16:creationId xmlns:a16="http://schemas.microsoft.com/office/drawing/2014/main" id="{23B63EB9-E463-BAB7-A73D-553C1D7A799C}"/>
              </a:ext>
            </a:extLst>
          </p:cNvPr>
          <p:cNvSpPr>
            <a:spLocks noGrp="1"/>
          </p:cNvSpPr>
          <p:nvPr>
            <p:ph sz="quarter" idx="13"/>
          </p:nvPr>
        </p:nvSpPr>
        <p:spPr/>
        <p:txBody>
          <a:bodyPr>
            <a:normAutofit lnSpcReduction="10000"/>
          </a:bodyPr>
          <a:lstStyle/>
          <a:p>
            <a:pPr marL="0" indent="0">
              <a:buNone/>
            </a:pPr>
            <a:r>
              <a:rPr lang="en-US" b="1"/>
              <a:t>3. Nested Doll</a:t>
            </a:r>
          </a:p>
          <a:p>
            <a:pPr lvl="1"/>
            <a:r>
              <a:rPr lang="en-US"/>
              <a:t>This one is a </a:t>
            </a:r>
            <a:r>
              <a:rPr lang="en-US" b="1">
                <a:solidFill>
                  <a:srgbClr val="0000CC"/>
                </a:solidFill>
              </a:rPr>
              <a:t>linear</a:t>
            </a:r>
            <a:r>
              <a:rPr lang="en-US"/>
              <a:t> pattern that allows users to move from the index page with a general overview of the content to the pages with more details. </a:t>
            </a:r>
          </a:p>
          <a:p>
            <a:pPr lvl="1"/>
            <a:r>
              <a:rPr lang="en-US"/>
              <a:t>As it is linear, the navigation is perceived to be clear, so users are less likely to get lost in the app’s content.</a:t>
            </a:r>
          </a:p>
          <a:p>
            <a:endParaRPr lang="en-US"/>
          </a:p>
        </p:txBody>
      </p:sp>
      <p:sp>
        <p:nvSpPr>
          <p:cNvPr id="5" name="Slide Number Placeholder 4">
            <a:extLst>
              <a:ext uri="{FF2B5EF4-FFF2-40B4-BE49-F238E27FC236}">
                <a16:creationId xmlns:a16="http://schemas.microsoft.com/office/drawing/2014/main" id="{AA7F3C8D-8713-CC5D-860F-39D830F7B276}"/>
              </a:ext>
            </a:extLst>
          </p:cNvPr>
          <p:cNvSpPr>
            <a:spLocks noGrp="1"/>
          </p:cNvSpPr>
          <p:nvPr>
            <p:ph type="sldNum" sz="quarter" idx="17"/>
          </p:nvPr>
        </p:nvSpPr>
        <p:spPr/>
        <p:txBody>
          <a:bodyPr/>
          <a:lstStyle/>
          <a:p>
            <a:fld id="{B6F15528-21DE-4FAA-801E-634DDDAF4B2B}" type="slidenum">
              <a:rPr lang="en-US" smtClean="0"/>
              <a:pPr/>
              <a:t>52</a:t>
            </a:fld>
            <a:endParaRPr lang="en-US"/>
          </a:p>
        </p:txBody>
      </p:sp>
      <p:pic>
        <p:nvPicPr>
          <p:cNvPr id="14" name="Content Placeholder 13">
            <a:extLst>
              <a:ext uri="{FF2B5EF4-FFF2-40B4-BE49-F238E27FC236}">
                <a16:creationId xmlns:a16="http://schemas.microsoft.com/office/drawing/2014/main" id="{3BF76018-781A-3BE5-EC67-9A2EDC78B791}"/>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sharpenSoften amount="62000"/>
                    </a14:imgEffect>
                  </a14:imgLayer>
                </a14:imgProps>
              </a:ext>
            </a:extLst>
          </a:blip>
          <a:stretch>
            <a:fillRect/>
          </a:stretch>
        </p:blipFill>
        <p:spPr>
          <a:xfrm>
            <a:off x="2057400" y="3810000"/>
            <a:ext cx="5334000" cy="2667000"/>
          </a:xfrm>
          <a:prstGeom prst="rect">
            <a:avLst/>
          </a:prstGeom>
        </p:spPr>
      </p:pic>
    </p:spTree>
    <p:extLst>
      <p:ext uri="{BB962C8B-B14F-4D97-AF65-F5344CB8AC3E}">
        <p14:creationId xmlns:p14="http://schemas.microsoft.com/office/powerpoint/2010/main" val="68609736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07C18-8F59-0936-14E5-918F51D80265}"/>
              </a:ext>
            </a:extLst>
          </p:cNvPr>
          <p:cNvSpPr>
            <a:spLocks noGrp="1"/>
          </p:cNvSpPr>
          <p:nvPr>
            <p:ph type="title"/>
          </p:nvPr>
        </p:nvSpPr>
        <p:spPr>
          <a:xfrm>
            <a:off x="457200" y="409575"/>
            <a:ext cx="8229600" cy="962025"/>
          </a:xfrm>
        </p:spPr>
        <p:txBody>
          <a:bodyPr/>
          <a:lstStyle/>
          <a:p>
            <a:r>
              <a:rPr lang="en-US"/>
              <a:t>Information Architecture Patterns</a:t>
            </a:r>
          </a:p>
        </p:txBody>
      </p:sp>
      <p:sp>
        <p:nvSpPr>
          <p:cNvPr id="3" name="Content Placeholder 2">
            <a:extLst>
              <a:ext uri="{FF2B5EF4-FFF2-40B4-BE49-F238E27FC236}">
                <a16:creationId xmlns:a16="http://schemas.microsoft.com/office/drawing/2014/main" id="{23B63EB9-E463-BAB7-A73D-553C1D7A799C}"/>
              </a:ext>
            </a:extLst>
          </p:cNvPr>
          <p:cNvSpPr>
            <a:spLocks noGrp="1"/>
          </p:cNvSpPr>
          <p:nvPr>
            <p:ph sz="quarter" idx="13"/>
          </p:nvPr>
        </p:nvSpPr>
        <p:spPr>
          <a:xfrm>
            <a:off x="457200" y="1524000"/>
            <a:ext cx="8229600" cy="1752600"/>
          </a:xfrm>
        </p:spPr>
        <p:txBody>
          <a:bodyPr>
            <a:normAutofit/>
          </a:bodyPr>
          <a:lstStyle/>
          <a:p>
            <a:pPr marL="0" indent="0">
              <a:buNone/>
            </a:pPr>
            <a:r>
              <a:rPr lang="en-US" b="1"/>
              <a:t>4. Tabbed View</a:t>
            </a:r>
          </a:p>
          <a:p>
            <a:pPr lvl="1"/>
            <a:r>
              <a:rPr lang="en-US"/>
              <a:t>Resembles the way tabs are organized on desktop browsers. The content is placed into different sections, and users can switch between them using the toolbar.</a:t>
            </a:r>
          </a:p>
          <a:p>
            <a:endParaRPr lang="en-US"/>
          </a:p>
        </p:txBody>
      </p:sp>
      <p:sp>
        <p:nvSpPr>
          <p:cNvPr id="5" name="Slide Number Placeholder 4">
            <a:extLst>
              <a:ext uri="{FF2B5EF4-FFF2-40B4-BE49-F238E27FC236}">
                <a16:creationId xmlns:a16="http://schemas.microsoft.com/office/drawing/2014/main" id="{AA7F3C8D-8713-CC5D-860F-39D830F7B276}"/>
              </a:ext>
            </a:extLst>
          </p:cNvPr>
          <p:cNvSpPr>
            <a:spLocks noGrp="1"/>
          </p:cNvSpPr>
          <p:nvPr>
            <p:ph type="sldNum" sz="quarter" idx="17"/>
          </p:nvPr>
        </p:nvSpPr>
        <p:spPr>
          <a:xfrm>
            <a:off x="6553200" y="6461125"/>
            <a:ext cx="2133600" cy="320675"/>
          </a:xfrm>
        </p:spPr>
        <p:txBody>
          <a:bodyPr/>
          <a:lstStyle/>
          <a:p>
            <a:fld id="{B6F15528-21DE-4FAA-801E-634DDDAF4B2B}" type="slidenum">
              <a:rPr lang="en-US" smtClean="0"/>
              <a:pPr/>
              <a:t>53</a:t>
            </a:fld>
            <a:endParaRPr lang="en-US"/>
          </a:p>
        </p:txBody>
      </p:sp>
      <p:pic>
        <p:nvPicPr>
          <p:cNvPr id="12" name="Content Placeholder 11">
            <a:extLst>
              <a:ext uri="{FF2B5EF4-FFF2-40B4-BE49-F238E27FC236}">
                <a16:creationId xmlns:a16="http://schemas.microsoft.com/office/drawing/2014/main" id="{5A5E888A-861A-AA34-99E0-C6B4375374C9}"/>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sharpenSoften amount="72000"/>
                    </a14:imgEffect>
                  </a14:imgLayer>
                </a14:imgProps>
              </a:ext>
            </a:extLst>
          </a:blip>
          <a:stretch>
            <a:fillRect/>
          </a:stretch>
        </p:blipFill>
        <p:spPr>
          <a:xfrm>
            <a:off x="1434833" y="3269974"/>
            <a:ext cx="6185167" cy="3004681"/>
          </a:xfrm>
          <a:prstGeom prst="rect">
            <a:avLst/>
          </a:prstGeom>
        </p:spPr>
      </p:pic>
    </p:spTree>
    <p:extLst>
      <p:ext uri="{BB962C8B-B14F-4D97-AF65-F5344CB8AC3E}">
        <p14:creationId xmlns:p14="http://schemas.microsoft.com/office/powerpoint/2010/main" val="11485482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07C18-8F59-0936-14E5-918F51D80265}"/>
              </a:ext>
            </a:extLst>
          </p:cNvPr>
          <p:cNvSpPr>
            <a:spLocks noGrp="1"/>
          </p:cNvSpPr>
          <p:nvPr>
            <p:ph type="title"/>
          </p:nvPr>
        </p:nvSpPr>
        <p:spPr>
          <a:xfrm>
            <a:off x="457200" y="409575"/>
            <a:ext cx="8229600" cy="962025"/>
          </a:xfrm>
        </p:spPr>
        <p:txBody>
          <a:bodyPr/>
          <a:lstStyle/>
          <a:p>
            <a:r>
              <a:rPr lang="en-US"/>
              <a:t>Information Architecture Patterns</a:t>
            </a:r>
          </a:p>
        </p:txBody>
      </p:sp>
      <p:sp>
        <p:nvSpPr>
          <p:cNvPr id="3" name="Content Placeholder 2">
            <a:extLst>
              <a:ext uri="{FF2B5EF4-FFF2-40B4-BE49-F238E27FC236}">
                <a16:creationId xmlns:a16="http://schemas.microsoft.com/office/drawing/2014/main" id="{23B63EB9-E463-BAB7-A73D-553C1D7A799C}"/>
              </a:ext>
            </a:extLst>
          </p:cNvPr>
          <p:cNvSpPr>
            <a:spLocks noGrp="1"/>
          </p:cNvSpPr>
          <p:nvPr>
            <p:ph sz="quarter" idx="13"/>
          </p:nvPr>
        </p:nvSpPr>
        <p:spPr>
          <a:xfrm>
            <a:off x="457200" y="1524000"/>
            <a:ext cx="8229600" cy="1905000"/>
          </a:xfrm>
        </p:spPr>
        <p:txBody>
          <a:bodyPr>
            <a:normAutofit fontScale="92500" lnSpcReduction="10000"/>
          </a:bodyPr>
          <a:lstStyle/>
          <a:p>
            <a:pPr marL="0" indent="0">
              <a:buNone/>
            </a:pPr>
            <a:r>
              <a:rPr lang="en-US" b="1"/>
              <a:t>5. Dashboard</a:t>
            </a:r>
          </a:p>
          <a:p>
            <a:pPr lvl="1"/>
            <a:r>
              <a:rPr lang="en-US"/>
              <a:t>Has different elements that display a part of the information (for example, content or tools) on the index page. </a:t>
            </a:r>
          </a:p>
          <a:p>
            <a:pPr lvl="1"/>
            <a:r>
              <a:rPr lang="en-US"/>
              <a:t>Allows users to consume the most important information, analyze and prioritize it at a glance.</a:t>
            </a:r>
          </a:p>
        </p:txBody>
      </p:sp>
      <p:sp>
        <p:nvSpPr>
          <p:cNvPr id="5" name="Slide Number Placeholder 4">
            <a:extLst>
              <a:ext uri="{FF2B5EF4-FFF2-40B4-BE49-F238E27FC236}">
                <a16:creationId xmlns:a16="http://schemas.microsoft.com/office/drawing/2014/main" id="{AA7F3C8D-8713-CC5D-860F-39D830F7B276}"/>
              </a:ext>
            </a:extLst>
          </p:cNvPr>
          <p:cNvSpPr>
            <a:spLocks noGrp="1"/>
          </p:cNvSpPr>
          <p:nvPr>
            <p:ph type="sldNum" sz="quarter" idx="17"/>
          </p:nvPr>
        </p:nvSpPr>
        <p:spPr>
          <a:xfrm>
            <a:off x="6553200" y="6461125"/>
            <a:ext cx="2133600" cy="320675"/>
          </a:xfrm>
        </p:spPr>
        <p:txBody>
          <a:bodyPr/>
          <a:lstStyle/>
          <a:p>
            <a:fld id="{B6F15528-21DE-4FAA-801E-634DDDAF4B2B}" type="slidenum">
              <a:rPr lang="en-US" smtClean="0"/>
              <a:pPr/>
              <a:t>54</a:t>
            </a:fld>
            <a:endParaRPr lang="en-US"/>
          </a:p>
        </p:txBody>
      </p:sp>
      <p:pic>
        <p:nvPicPr>
          <p:cNvPr id="13" name="Content Placeholder 12">
            <a:extLst>
              <a:ext uri="{FF2B5EF4-FFF2-40B4-BE49-F238E27FC236}">
                <a16:creationId xmlns:a16="http://schemas.microsoft.com/office/drawing/2014/main" id="{EA0B512B-749D-51B8-250E-57D30AFED863}"/>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1866900" y="3352800"/>
            <a:ext cx="5600700" cy="3037916"/>
          </a:xfrm>
          <a:prstGeom prst="rect">
            <a:avLst/>
          </a:prstGeom>
        </p:spPr>
      </p:pic>
    </p:spTree>
    <p:extLst>
      <p:ext uri="{BB962C8B-B14F-4D97-AF65-F5344CB8AC3E}">
        <p14:creationId xmlns:p14="http://schemas.microsoft.com/office/powerpoint/2010/main" val="22929410"/>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ADE708-9761-1951-C1C5-E5877F3180ED}"/>
              </a:ext>
            </a:extLst>
          </p:cNvPr>
          <p:cNvSpPr>
            <a:spLocks noGrp="1"/>
          </p:cNvSpPr>
          <p:nvPr>
            <p:ph type="title"/>
          </p:nvPr>
        </p:nvSpPr>
        <p:spPr/>
        <p:txBody>
          <a:bodyPr/>
          <a:lstStyle/>
          <a:p>
            <a:r>
              <a:rPr lang="en-US"/>
              <a:t>Information Architecture Patterns</a:t>
            </a:r>
          </a:p>
        </p:txBody>
      </p:sp>
      <p:sp>
        <p:nvSpPr>
          <p:cNvPr id="3" name="Content Placeholder 2">
            <a:extLst>
              <a:ext uri="{FF2B5EF4-FFF2-40B4-BE49-F238E27FC236}">
                <a16:creationId xmlns:a16="http://schemas.microsoft.com/office/drawing/2014/main" id="{6A3CEBF1-C354-DD1A-EB35-430FE0BF29F2}"/>
              </a:ext>
            </a:extLst>
          </p:cNvPr>
          <p:cNvSpPr>
            <a:spLocks noGrp="1"/>
          </p:cNvSpPr>
          <p:nvPr>
            <p:ph sz="half" idx="1"/>
          </p:nvPr>
        </p:nvSpPr>
        <p:spPr/>
        <p:txBody>
          <a:bodyPr/>
          <a:lstStyle/>
          <a:p>
            <a:pPr marL="0" indent="0">
              <a:buNone/>
            </a:pPr>
            <a:r>
              <a:rPr lang="en-US" b="1"/>
              <a:t>6. Filtered View</a:t>
            </a:r>
          </a:p>
          <a:p>
            <a:pPr lvl="1"/>
            <a:r>
              <a:rPr lang="en-US"/>
              <a:t>Filtered view allows users to switch between alternative views by filtering the content they are seeing. This pattern is great for giving users the freedom to choose how to explore the content themselves.</a:t>
            </a:r>
          </a:p>
        </p:txBody>
      </p:sp>
      <p:sp>
        <p:nvSpPr>
          <p:cNvPr id="5" name="Slide Number Placeholder 4">
            <a:extLst>
              <a:ext uri="{FF2B5EF4-FFF2-40B4-BE49-F238E27FC236}">
                <a16:creationId xmlns:a16="http://schemas.microsoft.com/office/drawing/2014/main" id="{16634465-DE09-DBC8-538C-4E79A16BE1C8}"/>
              </a:ext>
            </a:extLst>
          </p:cNvPr>
          <p:cNvSpPr>
            <a:spLocks noGrp="1"/>
          </p:cNvSpPr>
          <p:nvPr>
            <p:ph type="sldNum" sz="quarter" idx="12"/>
          </p:nvPr>
        </p:nvSpPr>
        <p:spPr/>
        <p:txBody>
          <a:bodyPr/>
          <a:lstStyle/>
          <a:p>
            <a:fld id="{B6F15528-21DE-4FAA-801E-634DDDAF4B2B}" type="slidenum">
              <a:rPr lang="en-US" smtClean="0"/>
              <a:t>55</a:t>
            </a:fld>
            <a:endParaRPr lang="en-US"/>
          </a:p>
        </p:txBody>
      </p:sp>
      <p:pic>
        <p:nvPicPr>
          <p:cNvPr id="10" name="Content Placeholder 9">
            <a:extLst>
              <a:ext uri="{FF2B5EF4-FFF2-40B4-BE49-F238E27FC236}">
                <a16:creationId xmlns:a16="http://schemas.microsoft.com/office/drawing/2014/main" id="{95A8E7F9-090C-3AD5-74D8-A1E7115CC3A6}"/>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75000"/>
                    </a14:imgEffect>
                  </a14:imgLayer>
                </a14:imgProps>
              </a:ext>
            </a:extLst>
          </a:blip>
          <a:stretch>
            <a:fillRect/>
          </a:stretch>
        </p:blipFill>
        <p:spPr>
          <a:xfrm>
            <a:off x="5410200" y="1831013"/>
            <a:ext cx="2563569" cy="4242762"/>
          </a:xfrm>
          <a:prstGeom prst="rect">
            <a:avLst/>
          </a:prstGeom>
        </p:spPr>
      </p:pic>
    </p:spTree>
    <p:extLst>
      <p:ext uri="{BB962C8B-B14F-4D97-AF65-F5344CB8AC3E}">
        <p14:creationId xmlns:p14="http://schemas.microsoft.com/office/powerpoint/2010/main" val="144611178"/>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948D-26CD-F258-31F9-4DBA99D2E768}"/>
              </a:ext>
            </a:extLst>
          </p:cNvPr>
          <p:cNvSpPr>
            <a:spLocks noGrp="1"/>
          </p:cNvSpPr>
          <p:nvPr>
            <p:ph type="title"/>
          </p:nvPr>
        </p:nvSpPr>
        <p:spPr/>
        <p:txBody>
          <a:bodyPr/>
          <a:lstStyle/>
          <a:p>
            <a:r>
              <a:rPr lang="en-US" sz="4000"/>
              <a:t>Importance of information architecture</a:t>
            </a:r>
          </a:p>
        </p:txBody>
      </p:sp>
      <p:sp>
        <p:nvSpPr>
          <p:cNvPr id="3" name="Content Placeholder 2">
            <a:extLst>
              <a:ext uri="{FF2B5EF4-FFF2-40B4-BE49-F238E27FC236}">
                <a16:creationId xmlns:a16="http://schemas.microsoft.com/office/drawing/2014/main" id="{B177AFB7-5B25-5152-8A4B-C30AE9D207F5}"/>
              </a:ext>
            </a:extLst>
          </p:cNvPr>
          <p:cNvSpPr>
            <a:spLocks noGrp="1"/>
          </p:cNvSpPr>
          <p:nvPr>
            <p:ph idx="1"/>
          </p:nvPr>
        </p:nvSpPr>
        <p:spPr/>
        <p:txBody>
          <a:bodyPr>
            <a:normAutofit fontScale="92500" lnSpcReduction="20000"/>
          </a:bodyPr>
          <a:lstStyle/>
          <a:p>
            <a:r>
              <a:rPr lang="en-US">
                <a:solidFill>
                  <a:srgbClr val="0000CC"/>
                </a:solidFill>
              </a:rPr>
              <a:t>Organizes and defines the overall structure for the app or the site.</a:t>
            </a:r>
          </a:p>
          <a:p>
            <a:r>
              <a:rPr lang="en-US">
                <a:solidFill>
                  <a:srgbClr val="0000CC"/>
                </a:solidFill>
              </a:rPr>
              <a:t>Provides a high-level view of a product</a:t>
            </a:r>
            <a:r>
              <a:rPr lang="en-US"/>
              <a:t>. </a:t>
            </a:r>
          </a:p>
          <a:p>
            <a:pPr lvl="1"/>
            <a:r>
              <a:rPr lang="en-US"/>
              <a:t>Understand how the elements of a product fit together and relate to each other.</a:t>
            </a:r>
          </a:p>
          <a:p>
            <a:r>
              <a:rPr lang="en-US">
                <a:solidFill>
                  <a:srgbClr val="0000CC"/>
                </a:solidFill>
              </a:rPr>
              <a:t>Helps stakeholders review your designs</a:t>
            </a:r>
            <a:r>
              <a:rPr lang="en-US"/>
              <a:t>. </a:t>
            </a:r>
          </a:p>
          <a:p>
            <a:pPr lvl="1"/>
            <a:r>
              <a:rPr lang="en-US"/>
              <a:t>Correct type of content, or placed in the appropriate places to help achieve business or product goals. </a:t>
            </a:r>
          </a:p>
          <a:p>
            <a:r>
              <a:rPr lang="en-US">
                <a:solidFill>
                  <a:srgbClr val="0000CC"/>
                </a:solidFill>
              </a:rPr>
              <a:t>Helps engineers understand how to organize the data</a:t>
            </a:r>
          </a:p>
          <a:p>
            <a:pPr lvl="1"/>
            <a:r>
              <a:rPr lang="en-US"/>
              <a:t>So the development of the product matches the visual designs</a:t>
            </a:r>
          </a:p>
          <a:p>
            <a:r>
              <a:rPr lang="en-US">
                <a:solidFill>
                  <a:srgbClr val="0000CC"/>
                </a:solidFill>
              </a:rPr>
              <a:t>Allows your ideas to grow and iterate with the design. </a:t>
            </a:r>
          </a:p>
          <a:p>
            <a:pPr lvl="1"/>
            <a:r>
              <a:rPr lang="en-US"/>
              <a:t>Group the information architecture in a way that allows to add additional categories in the future.</a:t>
            </a:r>
          </a:p>
        </p:txBody>
      </p:sp>
      <p:sp>
        <p:nvSpPr>
          <p:cNvPr id="4" name="Slide Number Placeholder 3">
            <a:extLst>
              <a:ext uri="{FF2B5EF4-FFF2-40B4-BE49-F238E27FC236}">
                <a16:creationId xmlns:a16="http://schemas.microsoft.com/office/drawing/2014/main" id="{57A912D2-0111-C978-1C62-7B9683E6CCB9}"/>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6343687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1F8A-D482-02E7-483E-40D1A1DBDDAC}"/>
              </a:ext>
            </a:extLst>
          </p:cNvPr>
          <p:cNvSpPr>
            <a:spLocks noGrp="1"/>
          </p:cNvSpPr>
          <p:nvPr>
            <p:ph type="title"/>
          </p:nvPr>
        </p:nvSpPr>
        <p:spPr/>
        <p:txBody>
          <a:bodyPr/>
          <a:lstStyle/>
          <a:p>
            <a:r>
              <a:rPr lang="en-US"/>
              <a:t>Create paper wireframe</a:t>
            </a:r>
          </a:p>
        </p:txBody>
      </p:sp>
      <p:sp>
        <p:nvSpPr>
          <p:cNvPr id="3" name="Content Placeholder 2">
            <a:extLst>
              <a:ext uri="{FF2B5EF4-FFF2-40B4-BE49-F238E27FC236}">
                <a16:creationId xmlns:a16="http://schemas.microsoft.com/office/drawing/2014/main" id="{B09A3DA1-02B1-F1A6-3200-5F4B2EC2FDCB}"/>
              </a:ext>
            </a:extLst>
          </p:cNvPr>
          <p:cNvSpPr>
            <a:spLocks noGrp="1"/>
          </p:cNvSpPr>
          <p:nvPr>
            <p:ph idx="1"/>
          </p:nvPr>
        </p:nvSpPr>
        <p:spPr/>
        <p:txBody>
          <a:bodyPr>
            <a:normAutofit/>
          </a:bodyPr>
          <a:lstStyle/>
          <a:p>
            <a:pPr marL="0" indent="0">
              <a:buNone/>
            </a:pPr>
            <a:r>
              <a:rPr lang="en-US" b="1"/>
              <a:t>Benefits of paper wireframes</a:t>
            </a:r>
          </a:p>
          <a:p>
            <a:r>
              <a:rPr lang="en-US">
                <a:solidFill>
                  <a:srgbClr val="0000CC"/>
                </a:solidFill>
              </a:rPr>
              <a:t>A fastest way to get your idea out</a:t>
            </a:r>
          </a:p>
          <a:p>
            <a:pPr lvl="1"/>
            <a:r>
              <a:rPr lang="en-US"/>
              <a:t>A simple drawing by hand is much faster than building a wireframe in a digital tool. </a:t>
            </a:r>
          </a:p>
          <a:p>
            <a:r>
              <a:rPr lang="en-US">
                <a:solidFill>
                  <a:srgbClr val="0000CC"/>
                </a:solidFill>
              </a:rPr>
              <a:t>Inexpensive</a:t>
            </a:r>
            <a:endParaRPr lang="en-US"/>
          </a:p>
          <a:p>
            <a:pPr lvl="1"/>
            <a:r>
              <a:rPr lang="en-US"/>
              <a:t>Only need a pen and paper. No required tools or software. </a:t>
            </a:r>
          </a:p>
          <a:p>
            <a:r>
              <a:rPr lang="en-US">
                <a:solidFill>
                  <a:srgbClr val="0000CC"/>
                </a:solidFill>
              </a:rPr>
              <a:t>Explore lots of ideas</a:t>
            </a:r>
            <a:endParaRPr lang="en-US"/>
          </a:p>
          <a:p>
            <a:pPr lvl="1"/>
            <a:r>
              <a:rPr lang="en-US"/>
              <a:t>Get all your ideas out on paper</a:t>
            </a:r>
          </a:p>
          <a:p>
            <a:r>
              <a:rPr lang="en-US">
                <a:solidFill>
                  <a:srgbClr val="0000CC"/>
                </a:solidFill>
              </a:rPr>
              <a:t>Narrow our focus</a:t>
            </a:r>
          </a:p>
        </p:txBody>
      </p:sp>
      <p:sp>
        <p:nvSpPr>
          <p:cNvPr id="4" name="Slide Number Placeholder 3">
            <a:extLst>
              <a:ext uri="{FF2B5EF4-FFF2-40B4-BE49-F238E27FC236}">
                <a16:creationId xmlns:a16="http://schemas.microsoft.com/office/drawing/2014/main" id="{385C7A8E-2CAA-1577-3867-D8C9ABD0ED35}"/>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47999427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BE14-7CD3-F3D5-89EF-6A4F5ECD6816}"/>
              </a:ext>
            </a:extLst>
          </p:cNvPr>
          <p:cNvSpPr>
            <a:spLocks noGrp="1"/>
          </p:cNvSpPr>
          <p:nvPr>
            <p:ph type="title"/>
          </p:nvPr>
        </p:nvSpPr>
        <p:spPr>
          <a:xfrm>
            <a:off x="457200" y="409575"/>
            <a:ext cx="8229600" cy="1343025"/>
          </a:xfrm>
        </p:spPr>
        <p:txBody>
          <a:bodyPr/>
          <a:lstStyle/>
          <a:p>
            <a:r>
              <a:rPr lang="en-US"/>
              <a:t>Example</a:t>
            </a:r>
            <a:br>
              <a:rPr lang="en-US"/>
            </a:br>
            <a:r>
              <a:rPr lang="en-US" sz="3600">
                <a:solidFill>
                  <a:srgbClr val="0000CC"/>
                </a:solidFill>
              </a:rPr>
              <a:t>Explore a lof of ideas by paper wireframe</a:t>
            </a:r>
            <a:endParaRPr lang="en-US">
              <a:solidFill>
                <a:srgbClr val="0000CC"/>
              </a:solidFill>
            </a:endParaRPr>
          </a:p>
        </p:txBody>
      </p:sp>
      <p:sp>
        <p:nvSpPr>
          <p:cNvPr id="4" name="Slide Number Placeholder 3">
            <a:extLst>
              <a:ext uri="{FF2B5EF4-FFF2-40B4-BE49-F238E27FC236}">
                <a16:creationId xmlns:a16="http://schemas.microsoft.com/office/drawing/2014/main" id="{D40772BC-3125-E324-F0C8-45923CB0783A}"/>
              </a:ext>
            </a:extLst>
          </p:cNvPr>
          <p:cNvSpPr>
            <a:spLocks noGrp="1"/>
          </p:cNvSpPr>
          <p:nvPr>
            <p:ph type="sldNum" sz="quarter" idx="17"/>
          </p:nvPr>
        </p:nvSpPr>
        <p:spPr/>
        <p:txBody>
          <a:bodyPr/>
          <a:lstStyle/>
          <a:p>
            <a:fld id="{B6F15528-21DE-4FAA-801E-634DDDAF4B2B}" type="slidenum">
              <a:rPr lang="en-US" smtClean="0"/>
              <a:pPr/>
              <a:t>58</a:t>
            </a:fld>
            <a:endParaRPr lang="en-US"/>
          </a:p>
        </p:txBody>
      </p:sp>
      <p:sp>
        <p:nvSpPr>
          <p:cNvPr id="10" name="Content Placeholder 9">
            <a:extLst>
              <a:ext uri="{FF2B5EF4-FFF2-40B4-BE49-F238E27FC236}">
                <a16:creationId xmlns:a16="http://schemas.microsoft.com/office/drawing/2014/main" id="{192A489E-30CF-EC8B-0DA6-E2B2D7CAC21B}"/>
              </a:ext>
            </a:extLst>
          </p:cNvPr>
          <p:cNvSpPr>
            <a:spLocks noGrp="1"/>
          </p:cNvSpPr>
          <p:nvPr>
            <p:ph sz="quarter" idx="13"/>
          </p:nvPr>
        </p:nvSpPr>
        <p:spPr>
          <a:xfrm>
            <a:off x="457200" y="1889125"/>
            <a:ext cx="8229600" cy="1006476"/>
          </a:xfrm>
        </p:spPr>
        <p:txBody>
          <a:bodyPr/>
          <a:lstStyle/>
          <a:p>
            <a:r>
              <a:rPr lang="en-US"/>
              <a:t>Drawing wireframes for the homepage of our dog walking app</a:t>
            </a:r>
          </a:p>
        </p:txBody>
      </p:sp>
      <p:pic>
        <p:nvPicPr>
          <p:cNvPr id="14" name="Content Placeholder 13">
            <a:extLst>
              <a:ext uri="{FF2B5EF4-FFF2-40B4-BE49-F238E27FC236}">
                <a16:creationId xmlns:a16="http://schemas.microsoft.com/office/drawing/2014/main" id="{C1C388FE-E7D8-2583-9F2C-B56598D7CF83}"/>
              </a:ext>
            </a:extLst>
          </p:cNvPr>
          <p:cNvPicPr>
            <a:picLocks noGrp="1" noChangeAspect="1"/>
          </p:cNvPicPr>
          <p:nvPr>
            <p:ph sz="quarter" idx="14"/>
          </p:nvPr>
        </p:nvPicPr>
        <p:blipFill>
          <a:blip r:embed="rId3"/>
          <a:stretch>
            <a:fillRect/>
          </a:stretch>
        </p:blipFill>
        <p:spPr>
          <a:xfrm>
            <a:off x="533400" y="2996580"/>
            <a:ext cx="8248732" cy="3405808"/>
          </a:xfrm>
        </p:spPr>
      </p:pic>
    </p:spTree>
    <p:extLst>
      <p:ext uri="{BB962C8B-B14F-4D97-AF65-F5344CB8AC3E}">
        <p14:creationId xmlns:p14="http://schemas.microsoft.com/office/powerpoint/2010/main" val="69599836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7750EC-45CB-34FA-061C-9C3D02A7DF10}"/>
              </a:ext>
            </a:extLst>
          </p:cNvPr>
          <p:cNvSpPr>
            <a:spLocks noGrp="1"/>
          </p:cNvSpPr>
          <p:nvPr>
            <p:ph type="title"/>
          </p:nvPr>
        </p:nvSpPr>
        <p:spPr/>
        <p:txBody>
          <a:bodyPr/>
          <a:lstStyle/>
          <a:p>
            <a:r>
              <a:rPr lang="en-US"/>
              <a:t>Transition to digital wireframes</a:t>
            </a:r>
          </a:p>
        </p:txBody>
      </p:sp>
      <p:sp>
        <p:nvSpPr>
          <p:cNvPr id="7" name="Content Placeholder 6">
            <a:extLst>
              <a:ext uri="{FF2B5EF4-FFF2-40B4-BE49-F238E27FC236}">
                <a16:creationId xmlns:a16="http://schemas.microsoft.com/office/drawing/2014/main" id="{94BBF2B5-8DB3-D8F0-F82C-74BBB92395EB}"/>
              </a:ext>
            </a:extLst>
          </p:cNvPr>
          <p:cNvSpPr>
            <a:spLocks noGrp="1"/>
          </p:cNvSpPr>
          <p:nvPr>
            <p:ph idx="1"/>
          </p:nvPr>
        </p:nvSpPr>
        <p:spPr/>
        <p:txBody>
          <a:bodyPr/>
          <a:lstStyle/>
          <a:p>
            <a:r>
              <a:rPr lang="en-US"/>
              <a:t>Use actual content for important pieces of text, instead of all placeholder text.</a:t>
            </a:r>
          </a:p>
          <a:p>
            <a:r>
              <a:rPr lang="en-US"/>
              <a:t>Hold back on adding expressive content, like color or images, into your wireframe.</a:t>
            </a:r>
          </a:p>
          <a:p>
            <a:pPr marL="0" indent="0">
              <a:buNone/>
            </a:pPr>
            <a:endParaRPr lang="en-US"/>
          </a:p>
          <a:p>
            <a:pPr marL="0" indent="0">
              <a:buNone/>
            </a:pPr>
            <a:r>
              <a:rPr lang="en-US"/>
              <a:t>Benefits of digital wireframes </a:t>
            </a:r>
          </a:p>
          <a:p>
            <a:r>
              <a:rPr lang="en-US"/>
              <a:t>Pay more attention to the details</a:t>
            </a:r>
          </a:p>
          <a:p>
            <a:r>
              <a:rPr lang="en-US"/>
              <a:t>Easy to share</a:t>
            </a:r>
          </a:p>
        </p:txBody>
      </p:sp>
      <p:sp>
        <p:nvSpPr>
          <p:cNvPr id="5" name="Slide Number Placeholder 4">
            <a:extLst>
              <a:ext uri="{FF2B5EF4-FFF2-40B4-BE49-F238E27FC236}">
                <a16:creationId xmlns:a16="http://schemas.microsoft.com/office/drawing/2014/main" id="{21FC5DB1-6F4E-04BE-B7C5-40DF5AAF1089}"/>
              </a:ext>
            </a:extLst>
          </p:cNvPr>
          <p:cNvSpPr>
            <a:spLocks noGrp="1"/>
          </p:cNvSpPr>
          <p:nvPr>
            <p:ph type="sldNum" sz="quarter" idx="12"/>
          </p:nvPr>
        </p:nvSpPr>
        <p:spPr/>
        <p:txBody>
          <a:bodyPr/>
          <a:lstStyle/>
          <a:p>
            <a:fld id="{B6F15528-21DE-4FAA-801E-634DDDAF4B2B}" type="slidenum">
              <a:rPr lang="en-US" smtClean="0"/>
              <a:t>59</a:t>
            </a:fld>
            <a:endParaRPr lang="en-US"/>
          </a:p>
        </p:txBody>
      </p:sp>
    </p:spTree>
    <p:extLst>
      <p:ext uri="{BB962C8B-B14F-4D97-AF65-F5344CB8AC3E}">
        <p14:creationId xmlns:p14="http://schemas.microsoft.com/office/powerpoint/2010/main" val="30503302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38B3-AF99-005E-ED84-45F41252E8DA}"/>
              </a:ext>
            </a:extLst>
          </p:cNvPr>
          <p:cNvSpPr>
            <a:spLocks noGrp="1"/>
          </p:cNvSpPr>
          <p:nvPr>
            <p:ph type="title"/>
          </p:nvPr>
        </p:nvSpPr>
        <p:spPr/>
        <p:txBody>
          <a:bodyPr/>
          <a:lstStyle/>
          <a:p>
            <a:r>
              <a:rPr lang="en-US"/>
              <a:t>Activities</a:t>
            </a:r>
          </a:p>
        </p:txBody>
      </p:sp>
      <p:sp>
        <p:nvSpPr>
          <p:cNvPr id="3" name="Content Placeholder 2">
            <a:extLst>
              <a:ext uri="{FF2B5EF4-FFF2-40B4-BE49-F238E27FC236}">
                <a16:creationId xmlns:a16="http://schemas.microsoft.com/office/drawing/2014/main" id="{1BDEE8CE-D8ED-9983-572E-CFACE6161CC9}"/>
              </a:ext>
            </a:extLst>
          </p:cNvPr>
          <p:cNvSpPr>
            <a:spLocks noGrp="1"/>
          </p:cNvSpPr>
          <p:nvPr>
            <p:ph idx="1"/>
          </p:nvPr>
        </p:nvSpPr>
        <p:spPr/>
        <p:txBody>
          <a:bodyPr/>
          <a:lstStyle/>
          <a:p>
            <a:pPr marL="0" indent="0">
              <a:buNone/>
            </a:pPr>
            <a:r>
              <a:rPr lang="en-US"/>
              <a:t>UX designers usually perform the following activities when they are designing a prototype:</a:t>
            </a:r>
          </a:p>
          <a:p>
            <a:r>
              <a:rPr lang="en-US"/>
              <a:t>Align research and project goals</a:t>
            </a:r>
          </a:p>
          <a:p>
            <a:r>
              <a:rPr lang="en-US"/>
              <a:t>Create low-fidelity wireframes</a:t>
            </a:r>
          </a:p>
          <a:p>
            <a:r>
              <a:rPr lang="en-US"/>
              <a:t>Create high-fidelity wireframes</a:t>
            </a:r>
          </a:p>
          <a:p>
            <a:r>
              <a:rPr lang="en-US"/>
              <a:t>Create a clickable prototype</a:t>
            </a:r>
          </a:p>
          <a:p>
            <a:r>
              <a:rPr lang="en-US"/>
              <a:t>Create a functional prototype</a:t>
            </a:r>
          </a:p>
        </p:txBody>
      </p:sp>
      <p:sp>
        <p:nvSpPr>
          <p:cNvPr id="4" name="Slide Number Placeholder 3">
            <a:extLst>
              <a:ext uri="{FF2B5EF4-FFF2-40B4-BE49-F238E27FC236}">
                <a16:creationId xmlns:a16="http://schemas.microsoft.com/office/drawing/2014/main" id="{12F08886-9EAB-3A02-EAA5-51747E9515DE}"/>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727833566"/>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0593-7DD1-6C7E-9725-735041E2EF77}"/>
              </a:ext>
            </a:extLst>
          </p:cNvPr>
          <p:cNvSpPr>
            <a:spLocks noGrp="1"/>
          </p:cNvSpPr>
          <p:nvPr>
            <p:ph type="title"/>
          </p:nvPr>
        </p:nvSpPr>
        <p:spPr/>
        <p:txBody>
          <a:bodyPr/>
          <a:lstStyle/>
          <a:p>
            <a:r>
              <a:rPr lang="en-US"/>
              <a:t>Use Gestalt Principles when creating wireframes</a:t>
            </a:r>
          </a:p>
        </p:txBody>
      </p:sp>
      <p:sp>
        <p:nvSpPr>
          <p:cNvPr id="5" name="Content Placeholder 4">
            <a:extLst>
              <a:ext uri="{FF2B5EF4-FFF2-40B4-BE49-F238E27FC236}">
                <a16:creationId xmlns:a16="http://schemas.microsoft.com/office/drawing/2014/main" id="{FC01A1B1-53EC-31A9-C755-05525E571818}"/>
              </a:ext>
            </a:extLst>
          </p:cNvPr>
          <p:cNvSpPr>
            <a:spLocks noGrp="1"/>
          </p:cNvSpPr>
          <p:nvPr>
            <p:ph idx="1"/>
          </p:nvPr>
        </p:nvSpPr>
        <p:spPr/>
        <p:txBody>
          <a:bodyPr/>
          <a:lstStyle/>
          <a:p>
            <a:r>
              <a:rPr lang="en-US"/>
              <a:t>Gestalt principles describe</a:t>
            </a:r>
            <a:r>
              <a:rPr lang="en-US">
                <a:solidFill>
                  <a:srgbClr val="0000CC"/>
                </a:solidFill>
              </a:rPr>
              <a:t> how humans group similar elements, recognize patterns, and simplify complex images when we perceive objects. </a:t>
            </a:r>
          </a:p>
          <a:p>
            <a:endParaRPr lang="en-US"/>
          </a:p>
          <a:p>
            <a:r>
              <a:rPr lang="en-US"/>
              <a:t>Use the principles to organize content on apps and websites so it's visually </a:t>
            </a:r>
            <a:r>
              <a:rPr lang="en-US">
                <a:solidFill>
                  <a:srgbClr val="0000CC"/>
                </a:solidFill>
              </a:rPr>
              <a:t>pleasing and easier to understand</a:t>
            </a:r>
            <a:r>
              <a:rPr lang="en-US"/>
              <a:t>. </a:t>
            </a:r>
          </a:p>
          <a:p>
            <a:r>
              <a:rPr lang="en-US"/>
              <a:t>Principles can commonly apply to the wireframes is </a:t>
            </a:r>
            <a:r>
              <a:rPr lang="en-US">
                <a:solidFill>
                  <a:srgbClr val="0000CC"/>
                </a:solidFill>
              </a:rPr>
              <a:t>similarity</a:t>
            </a:r>
            <a:r>
              <a:rPr lang="en-US"/>
              <a:t>, </a:t>
            </a:r>
            <a:r>
              <a:rPr lang="en-US">
                <a:solidFill>
                  <a:srgbClr val="0000CC"/>
                </a:solidFill>
              </a:rPr>
              <a:t>proximity</a:t>
            </a:r>
            <a:r>
              <a:rPr lang="en-US"/>
              <a:t>, and </a:t>
            </a:r>
            <a:r>
              <a:rPr lang="en-US">
                <a:solidFill>
                  <a:srgbClr val="0000CC"/>
                </a:solidFill>
              </a:rPr>
              <a:t>common region</a:t>
            </a:r>
          </a:p>
          <a:p>
            <a:endParaRPr lang="en-US"/>
          </a:p>
          <a:p>
            <a:endParaRPr lang="en-US"/>
          </a:p>
        </p:txBody>
      </p:sp>
      <p:sp>
        <p:nvSpPr>
          <p:cNvPr id="4" name="Slide Number Placeholder 3">
            <a:extLst>
              <a:ext uri="{FF2B5EF4-FFF2-40B4-BE49-F238E27FC236}">
                <a16:creationId xmlns:a16="http://schemas.microsoft.com/office/drawing/2014/main" id="{EDD7C1DC-DDDB-54AA-58C5-3195E1D2C0CB}"/>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56096621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24E600-2886-3C6F-AAD1-9E42D9301FE0}"/>
              </a:ext>
            </a:extLst>
          </p:cNvPr>
          <p:cNvSpPr>
            <a:spLocks noGrp="1"/>
          </p:cNvSpPr>
          <p:nvPr>
            <p:ph type="title"/>
          </p:nvPr>
        </p:nvSpPr>
        <p:spPr>
          <a:xfrm>
            <a:off x="457200" y="409575"/>
            <a:ext cx="8229600" cy="962025"/>
          </a:xfrm>
        </p:spPr>
        <p:txBody>
          <a:bodyPr/>
          <a:lstStyle/>
          <a:p>
            <a:r>
              <a:rPr lang="en-US"/>
              <a:t>Gestalt Principles: </a:t>
            </a:r>
            <a:r>
              <a:rPr lang="en-US" b="1">
                <a:solidFill>
                  <a:srgbClr val="0000CC"/>
                </a:solidFill>
              </a:rPr>
              <a:t>Similarity</a:t>
            </a:r>
            <a:endParaRPr lang="en-US"/>
          </a:p>
        </p:txBody>
      </p:sp>
      <p:sp>
        <p:nvSpPr>
          <p:cNvPr id="3" name="Content Placeholder 2">
            <a:extLst>
              <a:ext uri="{FF2B5EF4-FFF2-40B4-BE49-F238E27FC236}">
                <a16:creationId xmlns:a16="http://schemas.microsoft.com/office/drawing/2014/main" id="{404E5BCC-A767-B404-219C-C4F4C8704385}"/>
              </a:ext>
            </a:extLst>
          </p:cNvPr>
          <p:cNvSpPr>
            <a:spLocks noGrp="1"/>
          </p:cNvSpPr>
          <p:nvPr>
            <p:ph idx="1"/>
          </p:nvPr>
        </p:nvSpPr>
        <p:spPr>
          <a:xfrm>
            <a:off x="457200" y="1524000"/>
            <a:ext cx="8229600" cy="4800600"/>
          </a:xfrm>
        </p:spPr>
        <p:txBody>
          <a:bodyPr>
            <a:normAutofit fontScale="92500" lnSpcReduction="20000"/>
          </a:bodyPr>
          <a:lstStyle/>
          <a:p>
            <a:pPr marL="0" indent="0" algn="ctr">
              <a:buNone/>
            </a:pPr>
            <a:r>
              <a:rPr lang="en-US" sz="3000">
                <a:solidFill>
                  <a:srgbClr val="0000CC"/>
                </a:solidFill>
              </a:rPr>
              <a:t>Elements that look similar (shape, size, or color) are perceived to have the same function. </a:t>
            </a:r>
          </a:p>
          <a:p>
            <a:pPr marL="0" indent="0">
              <a:buNone/>
            </a:pPr>
            <a:r>
              <a:rPr lang="en-US" b="1"/>
              <a:t>Example</a:t>
            </a:r>
            <a:r>
              <a:rPr lang="en-US"/>
              <a:t>:</a:t>
            </a:r>
          </a:p>
          <a:p>
            <a:r>
              <a:rPr lang="en-US"/>
              <a:t>Links within a webpage, always </a:t>
            </a:r>
            <a:br>
              <a:rPr lang="en-US"/>
            </a:br>
            <a:r>
              <a:rPr lang="en-US"/>
              <a:t>the same color: blue</a:t>
            </a:r>
          </a:p>
          <a:p>
            <a:r>
              <a:rPr lang="en-US"/>
              <a:t>Avatars (or images of users) are the </a:t>
            </a:r>
            <a:br>
              <a:rPr lang="en-US"/>
            </a:br>
            <a:r>
              <a:rPr lang="en-US"/>
              <a:t>same shape and size in your wireframes. </a:t>
            </a:r>
            <a:br>
              <a:rPr lang="en-US"/>
            </a:br>
            <a:r>
              <a:rPr lang="en-US"/>
              <a:t>– linking to profiles of users</a:t>
            </a:r>
          </a:p>
          <a:p>
            <a:r>
              <a:rPr lang="en-US"/>
              <a:t>Wireframe of Google Photos: </a:t>
            </a:r>
            <a:br>
              <a:rPr lang="en-US"/>
            </a:br>
            <a:r>
              <a:rPr lang="en-US"/>
              <a:t>6 squares have the same shape and size.</a:t>
            </a:r>
            <a:br>
              <a:rPr lang="en-US"/>
            </a:br>
            <a:r>
              <a:rPr lang="en-US"/>
              <a:t>Each represents a photo. If you tap on </a:t>
            </a:r>
            <a:br>
              <a:rPr lang="en-US"/>
            </a:br>
            <a:r>
              <a:rPr lang="en-US"/>
              <a:t>the square, it will enlarge to fill the </a:t>
            </a:r>
            <a:br>
              <a:rPr lang="en-US"/>
            </a:br>
            <a:r>
              <a:rPr lang="en-US"/>
              <a:t>full screen</a:t>
            </a:r>
          </a:p>
        </p:txBody>
      </p:sp>
      <p:sp>
        <p:nvSpPr>
          <p:cNvPr id="4" name="Slide Number Placeholder 3">
            <a:extLst>
              <a:ext uri="{FF2B5EF4-FFF2-40B4-BE49-F238E27FC236}">
                <a16:creationId xmlns:a16="http://schemas.microsoft.com/office/drawing/2014/main" id="{3B08C904-F4B1-2CFA-45B1-322F0CAD4C8C}"/>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61</a:t>
            </a:fld>
            <a:endParaRPr lang="en-US"/>
          </a:p>
        </p:txBody>
      </p:sp>
      <p:pic>
        <p:nvPicPr>
          <p:cNvPr id="7" name="Picture 6">
            <a:extLst>
              <a:ext uri="{FF2B5EF4-FFF2-40B4-BE49-F238E27FC236}">
                <a16:creationId xmlns:a16="http://schemas.microsoft.com/office/drawing/2014/main" id="{E9E07949-917D-E202-340E-DBF7032BF149}"/>
              </a:ext>
            </a:extLst>
          </p:cNvPr>
          <p:cNvPicPr>
            <a:picLocks noChangeAspect="1"/>
          </p:cNvPicPr>
          <p:nvPr/>
        </p:nvPicPr>
        <p:blipFill>
          <a:blip r:embed="rId2"/>
          <a:stretch>
            <a:fillRect/>
          </a:stretch>
        </p:blipFill>
        <p:spPr>
          <a:xfrm>
            <a:off x="6254130" y="2647122"/>
            <a:ext cx="2731739" cy="3657600"/>
          </a:xfrm>
          <a:prstGeom prst="rect">
            <a:avLst/>
          </a:prstGeom>
        </p:spPr>
      </p:pic>
    </p:spTree>
    <p:extLst>
      <p:ext uri="{BB962C8B-B14F-4D97-AF65-F5344CB8AC3E}">
        <p14:creationId xmlns:p14="http://schemas.microsoft.com/office/powerpoint/2010/main" val="349702125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24E600-2886-3C6F-AAD1-9E42D9301FE0}"/>
              </a:ext>
            </a:extLst>
          </p:cNvPr>
          <p:cNvSpPr>
            <a:spLocks noGrp="1"/>
          </p:cNvSpPr>
          <p:nvPr>
            <p:ph type="title"/>
          </p:nvPr>
        </p:nvSpPr>
        <p:spPr/>
        <p:txBody>
          <a:bodyPr/>
          <a:lstStyle/>
          <a:p>
            <a:r>
              <a:rPr lang="en-US"/>
              <a:t>Gestalt Principles: </a:t>
            </a:r>
            <a:r>
              <a:rPr lang="en-US" b="1">
                <a:solidFill>
                  <a:srgbClr val="0000CC"/>
                </a:solidFill>
              </a:rPr>
              <a:t>Proximity</a:t>
            </a:r>
            <a:endParaRPr lang="en-US"/>
          </a:p>
        </p:txBody>
      </p:sp>
      <p:sp>
        <p:nvSpPr>
          <p:cNvPr id="3" name="Content Placeholder 2">
            <a:extLst>
              <a:ext uri="{FF2B5EF4-FFF2-40B4-BE49-F238E27FC236}">
                <a16:creationId xmlns:a16="http://schemas.microsoft.com/office/drawing/2014/main" id="{404E5BCC-A767-B404-219C-C4F4C8704385}"/>
              </a:ext>
            </a:extLst>
          </p:cNvPr>
          <p:cNvSpPr>
            <a:spLocks noGrp="1"/>
          </p:cNvSpPr>
          <p:nvPr>
            <p:ph idx="1"/>
          </p:nvPr>
        </p:nvSpPr>
        <p:spPr/>
        <p:txBody>
          <a:bodyPr>
            <a:normAutofit fontScale="85000" lnSpcReduction="10000"/>
          </a:bodyPr>
          <a:lstStyle/>
          <a:p>
            <a:pPr marL="0" indent="0" algn="ctr">
              <a:buNone/>
            </a:pPr>
            <a:r>
              <a:rPr lang="en-US" sz="3300">
                <a:solidFill>
                  <a:srgbClr val="0000CC"/>
                </a:solidFill>
              </a:rPr>
              <a:t>Elements that are close together appear to be more related than things that are spaced far ther apart.</a:t>
            </a:r>
          </a:p>
          <a:p>
            <a:pPr marL="0" indent="0">
              <a:buNone/>
            </a:pPr>
            <a:r>
              <a:rPr lang="en-US" b="1"/>
              <a:t>Example</a:t>
            </a:r>
            <a:r>
              <a:rPr lang="en-US"/>
              <a:t>:</a:t>
            </a:r>
          </a:p>
          <a:p>
            <a:r>
              <a:rPr lang="en-US"/>
              <a:t>A button labeled “learn more” close to </a:t>
            </a:r>
            <a:br>
              <a:rPr lang="en-US"/>
            </a:br>
            <a:r>
              <a:rPr lang="en-US"/>
              <a:t>the text of an article. If a user presses </a:t>
            </a:r>
            <a:br>
              <a:rPr lang="en-US"/>
            </a:br>
            <a:r>
              <a:rPr lang="en-US"/>
              <a:t>the button, they’ll assume they can </a:t>
            </a:r>
            <a:br>
              <a:rPr lang="en-US"/>
            </a:br>
            <a:r>
              <a:rPr lang="en-US"/>
              <a:t>learn more about the content of that article</a:t>
            </a:r>
          </a:p>
          <a:p>
            <a:r>
              <a:rPr lang="en-US"/>
              <a:t>Google Photos Example: At the top </a:t>
            </a:r>
            <a:br>
              <a:rPr lang="en-US"/>
            </a:br>
            <a:r>
              <a:rPr lang="en-US"/>
              <a:t>there are 3 large rectangles placed </a:t>
            </a:r>
            <a:br>
              <a:rPr lang="en-US"/>
            </a:br>
            <a:r>
              <a:rPr lang="en-US"/>
              <a:t>close together in a row. These rectangles </a:t>
            </a:r>
            <a:br>
              <a:rPr lang="en-US"/>
            </a:br>
            <a:r>
              <a:rPr lang="en-US"/>
              <a:t>are photo albums, while the 6 squares </a:t>
            </a:r>
            <a:br>
              <a:rPr lang="en-US"/>
            </a:br>
            <a:r>
              <a:rPr lang="en-US"/>
              <a:t>below, which are placed more distantly from </a:t>
            </a:r>
            <a:br>
              <a:rPr lang="en-US"/>
            </a:br>
            <a:r>
              <a:rPr lang="en-US"/>
              <a:t>those rectangles, are just individual photos</a:t>
            </a:r>
          </a:p>
        </p:txBody>
      </p:sp>
      <p:sp>
        <p:nvSpPr>
          <p:cNvPr id="4" name="Slide Number Placeholder 3">
            <a:extLst>
              <a:ext uri="{FF2B5EF4-FFF2-40B4-BE49-F238E27FC236}">
                <a16:creationId xmlns:a16="http://schemas.microsoft.com/office/drawing/2014/main" id="{3B08C904-F4B1-2CFA-45B1-322F0CAD4C8C}"/>
              </a:ext>
            </a:extLst>
          </p:cNvPr>
          <p:cNvSpPr>
            <a:spLocks noGrp="1"/>
          </p:cNvSpPr>
          <p:nvPr>
            <p:ph type="sldNum" sz="quarter" idx="12"/>
          </p:nvPr>
        </p:nvSpPr>
        <p:spPr/>
        <p:txBody>
          <a:bodyPr/>
          <a:lstStyle/>
          <a:p>
            <a:fld id="{B6F15528-21DE-4FAA-801E-634DDDAF4B2B}" type="slidenum">
              <a:rPr lang="en-US" smtClean="0"/>
              <a:t>62</a:t>
            </a:fld>
            <a:endParaRPr lang="en-US"/>
          </a:p>
        </p:txBody>
      </p:sp>
      <p:pic>
        <p:nvPicPr>
          <p:cNvPr id="6" name="Picture 5">
            <a:extLst>
              <a:ext uri="{FF2B5EF4-FFF2-40B4-BE49-F238E27FC236}">
                <a16:creationId xmlns:a16="http://schemas.microsoft.com/office/drawing/2014/main" id="{248C6AD1-168A-CA05-07AB-39EB3E6C7FD2}"/>
              </a:ext>
            </a:extLst>
          </p:cNvPr>
          <p:cNvPicPr>
            <a:picLocks noChangeAspect="1"/>
          </p:cNvPicPr>
          <p:nvPr/>
        </p:nvPicPr>
        <p:blipFill>
          <a:blip r:embed="rId2"/>
          <a:stretch>
            <a:fillRect/>
          </a:stretch>
        </p:blipFill>
        <p:spPr>
          <a:xfrm>
            <a:off x="6366908" y="2591559"/>
            <a:ext cx="2506183" cy="3801303"/>
          </a:xfrm>
          <a:prstGeom prst="rect">
            <a:avLst/>
          </a:prstGeom>
        </p:spPr>
      </p:pic>
    </p:spTree>
    <p:extLst>
      <p:ext uri="{BB962C8B-B14F-4D97-AF65-F5344CB8AC3E}">
        <p14:creationId xmlns:p14="http://schemas.microsoft.com/office/powerpoint/2010/main" val="3024702947"/>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DFA-4745-AE77-229A-3B65D87B5952}"/>
              </a:ext>
            </a:extLst>
          </p:cNvPr>
          <p:cNvSpPr>
            <a:spLocks noGrp="1"/>
          </p:cNvSpPr>
          <p:nvPr>
            <p:ph type="title"/>
          </p:nvPr>
        </p:nvSpPr>
        <p:spPr/>
        <p:txBody>
          <a:bodyPr/>
          <a:lstStyle/>
          <a:p>
            <a:r>
              <a:rPr lang="en-US"/>
              <a:t>Gestalt Principles: </a:t>
            </a:r>
            <a:r>
              <a:rPr lang="en-US" b="1">
                <a:solidFill>
                  <a:srgbClr val="0000CC"/>
                </a:solidFill>
              </a:rPr>
              <a:t>Common region</a:t>
            </a:r>
            <a:endParaRPr lang="en-US"/>
          </a:p>
        </p:txBody>
      </p:sp>
      <p:sp>
        <p:nvSpPr>
          <p:cNvPr id="3" name="Content Placeholder 2">
            <a:extLst>
              <a:ext uri="{FF2B5EF4-FFF2-40B4-BE49-F238E27FC236}">
                <a16:creationId xmlns:a16="http://schemas.microsoft.com/office/drawing/2014/main" id="{0E494C35-8280-4E2B-5E62-8196DAC6A635}"/>
              </a:ext>
            </a:extLst>
          </p:cNvPr>
          <p:cNvSpPr>
            <a:spLocks noGrp="1"/>
          </p:cNvSpPr>
          <p:nvPr>
            <p:ph idx="1"/>
          </p:nvPr>
        </p:nvSpPr>
        <p:spPr/>
        <p:txBody>
          <a:bodyPr>
            <a:normAutofit fontScale="92500" lnSpcReduction="10000"/>
          </a:bodyPr>
          <a:lstStyle/>
          <a:p>
            <a:pPr marL="0" indent="0" algn="ctr">
              <a:buNone/>
            </a:pPr>
            <a:r>
              <a:rPr lang="en-US" sz="3000">
                <a:solidFill>
                  <a:srgbClr val="0000CC"/>
                </a:solidFill>
              </a:rPr>
              <a:t>Elements located within the same area are perceived to be grouped together</a:t>
            </a:r>
          </a:p>
          <a:p>
            <a:pPr marL="0" indent="0">
              <a:buNone/>
            </a:pPr>
            <a:r>
              <a:rPr lang="en-US" b="1"/>
              <a:t>Example</a:t>
            </a:r>
            <a:r>
              <a:rPr lang="en-US"/>
              <a:t>: </a:t>
            </a:r>
          </a:p>
          <a:p>
            <a:r>
              <a:rPr lang="en-US"/>
              <a:t>Navigation bars at the top or </a:t>
            </a:r>
            <a:br>
              <a:rPr lang="en-US"/>
            </a:br>
            <a:r>
              <a:rPr lang="en-US"/>
              <a:t>bottom of a mobile phone screen </a:t>
            </a:r>
            <a:br>
              <a:rPr lang="en-US"/>
            </a:br>
            <a:r>
              <a:rPr lang="en-US"/>
              <a:t>are usually in a different color or </a:t>
            </a:r>
            <a:br>
              <a:rPr lang="en-US"/>
            </a:br>
            <a:r>
              <a:rPr lang="en-US"/>
              <a:t>grouped with a border</a:t>
            </a:r>
          </a:p>
          <a:p>
            <a:r>
              <a:rPr lang="en-US"/>
              <a:t>In Gmail wireframe. The divider </a:t>
            </a:r>
            <a:br>
              <a:rPr lang="en-US"/>
            </a:br>
            <a:r>
              <a:rPr lang="en-US"/>
              <a:t>line creates a border around each </a:t>
            </a:r>
            <a:br>
              <a:rPr lang="en-US"/>
            </a:br>
            <a:r>
              <a:rPr lang="en-US"/>
              <a:t>email. The subject  line, email </a:t>
            </a:r>
            <a:br>
              <a:rPr lang="en-US"/>
            </a:br>
            <a:r>
              <a:rPr lang="en-US"/>
              <a:t>recipients and email content </a:t>
            </a:r>
            <a:br>
              <a:rPr lang="en-US"/>
            </a:br>
            <a:r>
              <a:rPr lang="en-US"/>
              <a:t>appear to be grouped together</a:t>
            </a:r>
          </a:p>
          <a:p>
            <a:endParaRPr lang="en-US"/>
          </a:p>
        </p:txBody>
      </p:sp>
      <p:sp>
        <p:nvSpPr>
          <p:cNvPr id="4" name="Slide Number Placeholder 3">
            <a:extLst>
              <a:ext uri="{FF2B5EF4-FFF2-40B4-BE49-F238E27FC236}">
                <a16:creationId xmlns:a16="http://schemas.microsoft.com/office/drawing/2014/main" id="{E33E377D-242A-7682-F436-D47731F7E373}"/>
              </a:ext>
            </a:extLst>
          </p:cNvPr>
          <p:cNvSpPr>
            <a:spLocks noGrp="1"/>
          </p:cNvSpPr>
          <p:nvPr>
            <p:ph type="sldNum" sz="quarter" idx="12"/>
          </p:nvPr>
        </p:nvSpPr>
        <p:spPr/>
        <p:txBody>
          <a:bodyPr/>
          <a:lstStyle/>
          <a:p>
            <a:fld id="{B6F15528-21DE-4FAA-801E-634DDDAF4B2B}" type="slidenum">
              <a:rPr lang="en-US" smtClean="0"/>
              <a:pPr/>
              <a:t>63</a:t>
            </a:fld>
            <a:endParaRPr lang="en-US"/>
          </a:p>
        </p:txBody>
      </p:sp>
      <p:pic>
        <p:nvPicPr>
          <p:cNvPr id="6" name="Picture 5">
            <a:extLst>
              <a:ext uri="{FF2B5EF4-FFF2-40B4-BE49-F238E27FC236}">
                <a16:creationId xmlns:a16="http://schemas.microsoft.com/office/drawing/2014/main" id="{6180E21E-38B2-4FE8-A5D3-7C006BFAED7C}"/>
              </a:ext>
            </a:extLst>
          </p:cNvPr>
          <p:cNvPicPr>
            <a:picLocks noChangeAspect="1"/>
          </p:cNvPicPr>
          <p:nvPr/>
        </p:nvPicPr>
        <p:blipFill>
          <a:blip r:embed="rId2"/>
          <a:stretch>
            <a:fillRect/>
          </a:stretch>
        </p:blipFill>
        <p:spPr>
          <a:xfrm>
            <a:off x="5791200" y="2557463"/>
            <a:ext cx="3124200" cy="3835400"/>
          </a:xfrm>
          <a:prstGeom prst="rect">
            <a:avLst/>
          </a:prstGeom>
        </p:spPr>
      </p:pic>
    </p:spTree>
    <p:extLst>
      <p:ext uri="{BB962C8B-B14F-4D97-AF65-F5344CB8AC3E}">
        <p14:creationId xmlns:p14="http://schemas.microsoft.com/office/powerpoint/2010/main" val="3543977094"/>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6FF540-6E40-1774-5E8A-7EBB539500F3}"/>
              </a:ext>
            </a:extLst>
          </p:cNvPr>
          <p:cNvSpPr>
            <a:spLocks noGrp="1"/>
          </p:cNvSpPr>
          <p:nvPr>
            <p:ph type="title"/>
          </p:nvPr>
        </p:nvSpPr>
        <p:spPr/>
        <p:txBody>
          <a:bodyPr/>
          <a:lstStyle/>
          <a:p>
            <a:r>
              <a:rPr lang="en-US"/>
              <a:t>Create Low-Fidelity Prototype</a:t>
            </a:r>
          </a:p>
        </p:txBody>
      </p:sp>
      <p:sp>
        <p:nvSpPr>
          <p:cNvPr id="4" name="Slide Number Placeholder 3">
            <a:extLst>
              <a:ext uri="{FF2B5EF4-FFF2-40B4-BE49-F238E27FC236}">
                <a16:creationId xmlns:a16="http://schemas.microsoft.com/office/drawing/2014/main" id="{99FB628C-4AA7-D22F-DDE6-6C2A7534431F}"/>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970983146"/>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3214-AA39-186E-78DB-08DB47AF9CC7}"/>
              </a:ext>
            </a:extLst>
          </p:cNvPr>
          <p:cNvSpPr>
            <a:spLocks noGrp="1"/>
          </p:cNvSpPr>
          <p:nvPr>
            <p:ph type="title"/>
          </p:nvPr>
        </p:nvSpPr>
        <p:spPr/>
        <p:txBody>
          <a:bodyPr/>
          <a:lstStyle/>
          <a:p>
            <a:r>
              <a:rPr lang="en-US"/>
              <a:t>Low-Fidelity Prototype</a:t>
            </a:r>
          </a:p>
        </p:txBody>
      </p:sp>
      <p:sp>
        <p:nvSpPr>
          <p:cNvPr id="3" name="Content Placeholder 2">
            <a:extLst>
              <a:ext uri="{FF2B5EF4-FFF2-40B4-BE49-F238E27FC236}">
                <a16:creationId xmlns:a16="http://schemas.microsoft.com/office/drawing/2014/main" id="{737046CC-8199-E93C-8365-E6466EB3085C}"/>
              </a:ext>
            </a:extLst>
          </p:cNvPr>
          <p:cNvSpPr>
            <a:spLocks noGrp="1"/>
          </p:cNvSpPr>
          <p:nvPr>
            <p:ph idx="1"/>
          </p:nvPr>
        </p:nvSpPr>
        <p:spPr/>
        <p:txBody>
          <a:bodyPr>
            <a:normAutofit lnSpcReduction="10000"/>
          </a:bodyPr>
          <a:lstStyle/>
          <a:p>
            <a:r>
              <a:rPr lang="en-US"/>
              <a:t>A prototype is an </a:t>
            </a:r>
            <a:r>
              <a:rPr lang="en-US">
                <a:solidFill>
                  <a:srgbClr val="0000CC"/>
                </a:solidFill>
              </a:rPr>
              <a:t>early model of a product</a:t>
            </a:r>
            <a:r>
              <a:rPr lang="en-US"/>
              <a:t> </a:t>
            </a:r>
            <a:r>
              <a:rPr lang="en-US">
                <a:solidFill>
                  <a:srgbClr val="0000CC"/>
                </a:solidFill>
              </a:rPr>
              <a:t>that demonstrates its functionality</a:t>
            </a:r>
            <a:endParaRPr lang="en-US"/>
          </a:p>
          <a:p>
            <a:r>
              <a:rPr lang="en-US"/>
              <a:t>Fidelity means </a:t>
            </a:r>
            <a:r>
              <a:rPr lang="en-US">
                <a:solidFill>
                  <a:srgbClr val="0000CC"/>
                </a:solidFill>
              </a:rPr>
              <a:t>how closely a design matches the look and feel of the final product.</a:t>
            </a:r>
          </a:p>
          <a:p>
            <a:r>
              <a:rPr lang="en-US"/>
              <a:t>Low-fidelity prototype is </a:t>
            </a:r>
            <a:r>
              <a:rPr lang="en-US">
                <a:solidFill>
                  <a:srgbClr val="0000CC"/>
                </a:solidFill>
              </a:rPr>
              <a:t>a simple </a:t>
            </a:r>
            <a:r>
              <a:rPr lang="en-US" b="1">
                <a:solidFill>
                  <a:srgbClr val="0000CC"/>
                </a:solidFill>
              </a:rPr>
              <a:t>interactive</a:t>
            </a:r>
            <a:r>
              <a:rPr lang="en-US">
                <a:solidFill>
                  <a:srgbClr val="0000CC"/>
                </a:solidFill>
              </a:rPr>
              <a:t> model that provides a basic idea of what the product would look like. </a:t>
            </a:r>
          </a:p>
          <a:p>
            <a:pPr lvl="1"/>
            <a:r>
              <a:rPr lang="en-US"/>
              <a:t>The biggest difference between a lo-fi prototype and a wireframe is </a:t>
            </a:r>
            <a:r>
              <a:rPr lang="en-US">
                <a:solidFill>
                  <a:srgbClr val="0000CC"/>
                </a:solidFill>
              </a:rPr>
              <a:t>interactivity</a:t>
            </a:r>
            <a:r>
              <a:rPr lang="en-US"/>
              <a:t>, or the </a:t>
            </a:r>
            <a:r>
              <a:rPr lang="en-US">
                <a:solidFill>
                  <a:srgbClr val="0000CC"/>
                </a:solidFill>
              </a:rPr>
              <a:t>ability to click from one screen to another.</a:t>
            </a:r>
          </a:p>
          <a:p>
            <a:pPr lvl="1"/>
            <a:r>
              <a:rPr lang="en-US"/>
              <a:t>Interactivity might be connected wireframes where you can click on a certain part ofthe wireframe</a:t>
            </a:r>
          </a:p>
        </p:txBody>
      </p:sp>
      <p:sp>
        <p:nvSpPr>
          <p:cNvPr id="4" name="Slide Number Placeholder 3">
            <a:extLst>
              <a:ext uri="{FF2B5EF4-FFF2-40B4-BE49-F238E27FC236}">
                <a16:creationId xmlns:a16="http://schemas.microsoft.com/office/drawing/2014/main" id="{631D24C0-0F38-168A-F561-6550A42BC787}"/>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256939195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17AF-1DB5-15AE-358A-691B3F326464}"/>
              </a:ext>
            </a:extLst>
          </p:cNvPr>
          <p:cNvSpPr>
            <a:spLocks noGrp="1"/>
          </p:cNvSpPr>
          <p:nvPr>
            <p:ph type="title"/>
          </p:nvPr>
        </p:nvSpPr>
        <p:spPr/>
        <p:txBody>
          <a:bodyPr/>
          <a:lstStyle/>
          <a:p>
            <a:r>
              <a:rPr lang="en-US" sz="4000"/>
              <a:t>Differences Wireframe and prototype</a:t>
            </a:r>
          </a:p>
        </p:txBody>
      </p:sp>
      <p:sp>
        <p:nvSpPr>
          <p:cNvPr id="3" name="Content Placeholder 2">
            <a:extLst>
              <a:ext uri="{FF2B5EF4-FFF2-40B4-BE49-F238E27FC236}">
                <a16:creationId xmlns:a16="http://schemas.microsoft.com/office/drawing/2014/main" id="{D3B98B0A-22FC-AE73-6FA6-C906EDB20537}"/>
              </a:ext>
            </a:extLst>
          </p:cNvPr>
          <p:cNvSpPr>
            <a:spLocks noGrp="1"/>
          </p:cNvSpPr>
          <p:nvPr>
            <p:ph idx="1"/>
          </p:nvPr>
        </p:nvSpPr>
        <p:spPr/>
        <p:txBody>
          <a:bodyPr/>
          <a:lstStyle/>
          <a:p>
            <a:r>
              <a:rPr lang="en-US"/>
              <a:t>wireframes are used to establish an overall structure of the design. In both paper and digital wireframes, you draw each screen a user might experience on a device, like a home page or user profile page. With prototypes, however, the focus is on understanding how users interact with the design. In other words, the user needs to know what happens when they press a button or tap a menu.</a:t>
            </a:r>
          </a:p>
        </p:txBody>
      </p:sp>
      <p:sp>
        <p:nvSpPr>
          <p:cNvPr id="4" name="Slide Number Placeholder 3">
            <a:extLst>
              <a:ext uri="{FF2B5EF4-FFF2-40B4-BE49-F238E27FC236}">
                <a16:creationId xmlns:a16="http://schemas.microsoft.com/office/drawing/2014/main" id="{A64F7414-28D5-9CF5-8E80-B893819E0243}"/>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232436208"/>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0288-7A3D-9163-F3C7-8B38AC0C2985}"/>
              </a:ext>
            </a:extLst>
          </p:cNvPr>
          <p:cNvSpPr>
            <a:spLocks noGrp="1"/>
          </p:cNvSpPr>
          <p:nvPr>
            <p:ph type="title"/>
          </p:nvPr>
        </p:nvSpPr>
        <p:spPr>
          <a:xfrm>
            <a:off x="457200" y="409575"/>
            <a:ext cx="8229600" cy="962025"/>
          </a:xfrm>
        </p:spPr>
        <p:txBody>
          <a:bodyPr/>
          <a:lstStyle/>
          <a:p>
            <a:r>
              <a:rPr lang="en-US" sz="4000"/>
              <a:t>Create Low-Fidelity Prototype in Figma</a:t>
            </a:r>
          </a:p>
        </p:txBody>
      </p:sp>
      <p:sp>
        <p:nvSpPr>
          <p:cNvPr id="3" name="Content Placeholder 2">
            <a:extLst>
              <a:ext uri="{FF2B5EF4-FFF2-40B4-BE49-F238E27FC236}">
                <a16:creationId xmlns:a16="http://schemas.microsoft.com/office/drawing/2014/main" id="{CCBE584C-2521-4115-B998-90519C6FC2B6}"/>
              </a:ext>
            </a:extLst>
          </p:cNvPr>
          <p:cNvSpPr>
            <a:spLocks noGrp="1"/>
          </p:cNvSpPr>
          <p:nvPr>
            <p:ph idx="1"/>
          </p:nvPr>
        </p:nvSpPr>
        <p:spPr>
          <a:xfrm>
            <a:off x="457200" y="1524000"/>
            <a:ext cx="8229600" cy="4800600"/>
          </a:xfrm>
        </p:spPr>
        <p:txBody>
          <a:bodyPr/>
          <a:lstStyle/>
          <a:p>
            <a:pPr marL="0" indent="0">
              <a:buNone/>
            </a:pPr>
            <a:r>
              <a:rPr lang="en-US" b="1"/>
              <a:t>Prepare to create your prototype</a:t>
            </a:r>
          </a:p>
          <a:p>
            <a:r>
              <a:rPr lang="en-US"/>
              <a:t>Before you start building a prototype i, you should ask yourself how users might interact with your product. Some questions to consider are:</a:t>
            </a:r>
          </a:p>
          <a:p>
            <a:pPr lvl="1"/>
            <a:r>
              <a:rPr lang="en-US"/>
              <a:t>What are common user flows through your product? </a:t>
            </a:r>
          </a:p>
          <a:p>
            <a:pPr lvl="1"/>
            <a:r>
              <a:rPr lang="en-US"/>
              <a:t>What buttons will users interact with? What order will they perform these actions in? </a:t>
            </a:r>
          </a:p>
          <a:p>
            <a:pPr lvl="1"/>
            <a:r>
              <a:rPr lang="en-US"/>
              <a:t>What will users expect to happen after they click a button or submit a form?</a:t>
            </a:r>
          </a:p>
          <a:p>
            <a:endParaRPr lang="en-US"/>
          </a:p>
        </p:txBody>
      </p:sp>
      <p:sp>
        <p:nvSpPr>
          <p:cNvPr id="4" name="Slide Number Placeholder 3">
            <a:extLst>
              <a:ext uri="{FF2B5EF4-FFF2-40B4-BE49-F238E27FC236}">
                <a16:creationId xmlns:a16="http://schemas.microsoft.com/office/drawing/2014/main" id="{895407A9-3989-F2D6-58EC-6B33532243A9}"/>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34154041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0E76-1C01-FAAD-35AE-1849498B95D7}"/>
              </a:ext>
            </a:extLst>
          </p:cNvPr>
          <p:cNvSpPr>
            <a:spLocks noGrp="1"/>
          </p:cNvSpPr>
          <p:nvPr>
            <p:ph type="title"/>
          </p:nvPr>
        </p:nvSpPr>
        <p:spPr/>
        <p:txBody>
          <a:bodyPr/>
          <a:lstStyle/>
          <a:p>
            <a:r>
              <a:rPr lang="en-US" sz="4000"/>
              <a:t>Create wireframes for Dog Walker app</a:t>
            </a:r>
          </a:p>
        </p:txBody>
      </p:sp>
      <p:sp>
        <p:nvSpPr>
          <p:cNvPr id="4" name="Slide Number Placeholder 3">
            <a:extLst>
              <a:ext uri="{FF2B5EF4-FFF2-40B4-BE49-F238E27FC236}">
                <a16:creationId xmlns:a16="http://schemas.microsoft.com/office/drawing/2014/main" id="{4C71D503-193F-DB34-2705-94AF7271CDD0}"/>
              </a:ext>
            </a:extLst>
          </p:cNvPr>
          <p:cNvSpPr>
            <a:spLocks noGrp="1"/>
          </p:cNvSpPr>
          <p:nvPr>
            <p:ph type="sldNum" sz="quarter" idx="12"/>
          </p:nvPr>
        </p:nvSpPr>
        <p:spPr/>
        <p:txBody>
          <a:bodyPr/>
          <a:lstStyle/>
          <a:p>
            <a:fld id="{B6F15528-21DE-4FAA-801E-634DDDAF4B2B}" type="slidenum">
              <a:rPr lang="en-US" smtClean="0"/>
              <a:pPr/>
              <a:t>68</a:t>
            </a:fld>
            <a:endParaRPr lang="en-US"/>
          </a:p>
        </p:txBody>
      </p:sp>
      <p:pic>
        <p:nvPicPr>
          <p:cNvPr id="10" name="Picture 9">
            <a:extLst>
              <a:ext uri="{FF2B5EF4-FFF2-40B4-BE49-F238E27FC236}">
                <a16:creationId xmlns:a16="http://schemas.microsoft.com/office/drawing/2014/main" id="{B7B462D1-80E4-5C7A-9DDE-6DC89D944CB6}"/>
              </a:ext>
            </a:extLst>
          </p:cNvPr>
          <p:cNvPicPr>
            <a:picLocks noChangeAspect="1"/>
          </p:cNvPicPr>
          <p:nvPr/>
        </p:nvPicPr>
        <p:blipFill>
          <a:blip r:embed="rId2"/>
          <a:stretch>
            <a:fillRect/>
          </a:stretch>
        </p:blipFill>
        <p:spPr>
          <a:xfrm>
            <a:off x="208575" y="1816453"/>
            <a:ext cx="1981372" cy="3328704"/>
          </a:xfrm>
          <a:prstGeom prst="rect">
            <a:avLst/>
          </a:prstGeom>
        </p:spPr>
      </p:pic>
      <p:pic>
        <p:nvPicPr>
          <p:cNvPr id="12" name="Picture 11">
            <a:extLst>
              <a:ext uri="{FF2B5EF4-FFF2-40B4-BE49-F238E27FC236}">
                <a16:creationId xmlns:a16="http://schemas.microsoft.com/office/drawing/2014/main" id="{CDD551F6-04B3-E49C-E3C1-249AC79771B1}"/>
              </a:ext>
            </a:extLst>
          </p:cNvPr>
          <p:cNvPicPr>
            <a:picLocks noChangeAspect="1"/>
          </p:cNvPicPr>
          <p:nvPr/>
        </p:nvPicPr>
        <p:blipFill>
          <a:blip r:embed="rId3"/>
          <a:stretch>
            <a:fillRect/>
          </a:stretch>
        </p:blipFill>
        <p:spPr>
          <a:xfrm>
            <a:off x="1938812" y="2313410"/>
            <a:ext cx="1795287" cy="3263537"/>
          </a:xfrm>
          <a:prstGeom prst="rect">
            <a:avLst/>
          </a:prstGeom>
        </p:spPr>
      </p:pic>
      <p:pic>
        <p:nvPicPr>
          <p:cNvPr id="14" name="Picture 13">
            <a:extLst>
              <a:ext uri="{FF2B5EF4-FFF2-40B4-BE49-F238E27FC236}">
                <a16:creationId xmlns:a16="http://schemas.microsoft.com/office/drawing/2014/main" id="{DC9FAE7B-36F5-33EB-38B2-DFA05115AEA5}"/>
              </a:ext>
            </a:extLst>
          </p:cNvPr>
          <p:cNvPicPr>
            <a:picLocks noChangeAspect="1"/>
          </p:cNvPicPr>
          <p:nvPr/>
        </p:nvPicPr>
        <p:blipFill>
          <a:blip r:embed="rId4"/>
          <a:stretch>
            <a:fillRect/>
          </a:stretch>
        </p:blipFill>
        <p:spPr>
          <a:xfrm>
            <a:off x="5816644" y="1431241"/>
            <a:ext cx="1809982" cy="3263537"/>
          </a:xfrm>
          <a:prstGeom prst="rect">
            <a:avLst/>
          </a:prstGeom>
        </p:spPr>
      </p:pic>
      <p:pic>
        <p:nvPicPr>
          <p:cNvPr id="16" name="Picture 15">
            <a:extLst>
              <a:ext uri="{FF2B5EF4-FFF2-40B4-BE49-F238E27FC236}">
                <a16:creationId xmlns:a16="http://schemas.microsoft.com/office/drawing/2014/main" id="{A5E5F7A5-ACE8-6F65-8F27-D663CFABAEB0}"/>
              </a:ext>
            </a:extLst>
          </p:cNvPr>
          <p:cNvPicPr>
            <a:picLocks noChangeAspect="1"/>
          </p:cNvPicPr>
          <p:nvPr/>
        </p:nvPicPr>
        <p:blipFill>
          <a:blip r:embed="rId5"/>
          <a:stretch>
            <a:fillRect/>
          </a:stretch>
        </p:blipFill>
        <p:spPr>
          <a:xfrm>
            <a:off x="7224091" y="3039076"/>
            <a:ext cx="1822508" cy="3318765"/>
          </a:xfrm>
          <a:prstGeom prst="rect">
            <a:avLst/>
          </a:prstGeom>
        </p:spPr>
      </p:pic>
      <p:pic>
        <p:nvPicPr>
          <p:cNvPr id="18" name="Picture 17">
            <a:extLst>
              <a:ext uri="{FF2B5EF4-FFF2-40B4-BE49-F238E27FC236}">
                <a16:creationId xmlns:a16="http://schemas.microsoft.com/office/drawing/2014/main" id="{52411663-FBF1-C71D-8563-9DEB04AB3E5D}"/>
              </a:ext>
            </a:extLst>
          </p:cNvPr>
          <p:cNvPicPr>
            <a:picLocks noChangeAspect="1"/>
          </p:cNvPicPr>
          <p:nvPr/>
        </p:nvPicPr>
        <p:blipFill>
          <a:blip r:embed="rId6"/>
          <a:stretch>
            <a:fillRect/>
          </a:stretch>
        </p:blipFill>
        <p:spPr>
          <a:xfrm>
            <a:off x="3910245" y="1384663"/>
            <a:ext cx="1833840" cy="4890241"/>
          </a:xfrm>
          <a:prstGeom prst="rect">
            <a:avLst/>
          </a:prstGeom>
        </p:spPr>
      </p:pic>
    </p:spTree>
    <p:extLst>
      <p:ext uri="{BB962C8B-B14F-4D97-AF65-F5344CB8AC3E}">
        <p14:creationId xmlns:p14="http://schemas.microsoft.com/office/powerpoint/2010/main" val="1427810488"/>
      </p:ext>
    </p:extLst>
  </p:cSld>
  <p:clrMapOvr>
    <a:masterClrMapping/>
  </p:clrMapOvr>
  <p:transition>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CA130B-E44E-CEE4-CFD8-8EB3B3FEDB03}"/>
              </a:ext>
            </a:extLst>
          </p:cNvPr>
          <p:cNvSpPr>
            <a:spLocks noGrp="1"/>
          </p:cNvSpPr>
          <p:nvPr>
            <p:ph type="title"/>
          </p:nvPr>
        </p:nvSpPr>
        <p:spPr/>
        <p:txBody>
          <a:bodyPr/>
          <a:lstStyle/>
          <a:p>
            <a:r>
              <a:rPr lang="en-US"/>
              <a:t>Dog walker app outline</a:t>
            </a:r>
          </a:p>
        </p:txBody>
      </p:sp>
      <p:sp>
        <p:nvSpPr>
          <p:cNvPr id="3" name="Slide Number Placeholder 2">
            <a:extLst>
              <a:ext uri="{FF2B5EF4-FFF2-40B4-BE49-F238E27FC236}">
                <a16:creationId xmlns:a16="http://schemas.microsoft.com/office/drawing/2014/main" id="{64495ED7-D108-36D7-046E-547F8DC66782}"/>
              </a:ext>
            </a:extLst>
          </p:cNvPr>
          <p:cNvSpPr>
            <a:spLocks noGrp="1"/>
          </p:cNvSpPr>
          <p:nvPr>
            <p:ph type="sldNum" sz="quarter" idx="12"/>
          </p:nvPr>
        </p:nvSpPr>
        <p:spPr/>
        <p:txBody>
          <a:bodyPr/>
          <a:lstStyle/>
          <a:p>
            <a:fld id="{B6F15528-21DE-4FAA-801E-634DDDAF4B2B}" type="slidenum">
              <a:rPr lang="en-US" smtClean="0"/>
              <a:pPr/>
              <a:t>69</a:t>
            </a:fld>
            <a:endParaRPr lang="en-US"/>
          </a:p>
        </p:txBody>
      </p:sp>
      <p:pic>
        <p:nvPicPr>
          <p:cNvPr id="12" name="Content Placeholder 11" descr="The new frame titless highlighted on the left on Figma and their names highlighted on each frame">
            <a:extLst>
              <a:ext uri="{FF2B5EF4-FFF2-40B4-BE49-F238E27FC236}">
                <a16:creationId xmlns:a16="http://schemas.microsoft.com/office/drawing/2014/main" id="{5BDFEB59-FD21-6D93-B27F-340F001752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40776"/>
            <a:ext cx="8229600" cy="4367048"/>
          </a:xfrm>
          <a:prstGeom prst="rect">
            <a:avLst/>
          </a:prstGeom>
          <a:noFill/>
          <a:ln>
            <a:noFill/>
          </a:ln>
        </p:spPr>
      </p:pic>
    </p:spTree>
    <p:extLst>
      <p:ext uri="{BB962C8B-B14F-4D97-AF65-F5344CB8AC3E}">
        <p14:creationId xmlns:p14="http://schemas.microsoft.com/office/powerpoint/2010/main" val="173219268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9" name="Google Shape;119;p1"/>
          <p:cNvSpPr txBox="1">
            <a:spLocks noGrp="1"/>
          </p:cNvSpPr>
          <p:nvPr>
            <p:ph type="title"/>
          </p:nvPr>
        </p:nvSpPr>
        <p:spPr/>
        <p:txBody>
          <a:bodyPr/>
          <a:lstStyle/>
          <a:p>
            <a:r>
              <a:rPr lang="en-US">
                <a:sym typeface="Arial"/>
              </a:rPr>
              <a:t>Build Wireframes and Low-Fidelity Prototypes</a:t>
            </a:r>
            <a:endParaRPr lang="en-US"/>
          </a:p>
        </p:txBody>
      </p:sp>
      <p:sp>
        <p:nvSpPr>
          <p:cNvPr id="117" name="Google Shape;117;p1"/>
          <p:cNvSpPr txBox="1">
            <a:spLocks noGrp="1"/>
          </p:cNvSpPr>
          <p:nvPr>
            <p:ph type="sldNum" sz="quarter" idx="12"/>
          </p:nvPr>
        </p:nvSpPr>
        <p:spPr/>
        <p:txBody>
          <a:bodyPr/>
          <a:lstStyle/>
          <a:p>
            <a:pPr lvl="0"/>
            <a:fld id="{00000000-1234-1234-1234-123412341234}" type="slidenum">
              <a:rPr lang="en-US" smtClean="0"/>
              <a:pPr lvl="0"/>
              <a:t>7</a:t>
            </a:fld>
            <a:endParaRPr lang="en-US"/>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0C7D-B83D-B119-8D2D-69AC8DBF9F7C}"/>
              </a:ext>
            </a:extLst>
          </p:cNvPr>
          <p:cNvSpPr>
            <a:spLocks noGrp="1"/>
          </p:cNvSpPr>
          <p:nvPr>
            <p:ph type="title"/>
          </p:nvPr>
        </p:nvSpPr>
        <p:spPr>
          <a:xfrm>
            <a:off x="457200" y="409575"/>
            <a:ext cx="8229600" cy="962025"/>
          </a:xfrm>
        </p:spPr>
        <p:txBody>
          <a:bodyPr/>
          <a:lstStyle/>
          <a:p>
            <a:r>
              <a:rPr lang="en-US"/>
              <a:t>Connect screens</a:t>
            </a:r>
          </a:p>
        </p:txBody>
      </p:sp>
      <p:sp>
        <p:nvSpPr>
          <p:cNvPr id="4" name="Slide Number Placeholder 3">
            <a:extLst>
              <a:ext uri="{FF2B5EF4-FFF2-40B4-BE49-F238E27FC236}">
                <a16:creationId xmlns:a16="http://schemas.microsoft.com/office/drawing/2014/main" id="{E2A22146-B060-0A7D-1926-7F9899866C48}"/>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70</a:t>
            </a:fld>
            <a:endParaRPr lang="en-US"/>
          </a:p>
        </p:txBody>
      </p:sp>
      <p:pic>
        <p:nvPicPr>
          <p:cNvPr id="11" name="Content Placeholder 8" descr="An arrow coming off of the schedule box on the &quot;Homepage&quot; that connects to the &quot;Scheduling&quot; page in the wireframes.">
            <a:extLst>
              <a:ext uri="{FF2B5EF4-FFF2-40B4-BE49-F238E27FC236}">
                <a16:creationId xmlns:a16="http://schemas.microsoft.com/office/drawing/2014/main" id="{167960DC-CDF1-3545-ABC5-96CE4DB99E0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823" r="14683"/>
          <a:stretch/>
        </p:blipFill>
        <p:spPr bwMode="auto">
          <a:xfrm>
            <a:off x="1818861" y="1401380"/>
            <a:ext cx="5791200" cy="5059745"/>
          </a:xfrm>
          <a:prstGeom prst="rect">
            <a:avLst/>
          </a:prstGeom>
          <a:noFill/>
          <a:ln>
            <a:noFill/>
          </a:ln>
        </p:spPr>
      </p:pic>
    </p:spTree>
    <p:extLst>
      <p:ext uri="{BB962C8B-B14F-4D97-AF65-F5344CB8AC3E}">
        <p14:creationId xmlns:p14="http://schemas.microsoft.com/office/powerpoint/2010/main" val="51437110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6E3A4B-601E-3FA4-6AA0-B06A3FE7C425}"/>
              </a:ext>
            </a:extLst>
          </p:cNvPr>
          <p:cNvSpPr>
            <a:spLocks noGrp="1"/>
          </p:cNvSpPr>
          <p:nvPr>
            <p:ph type="title"/>
          </p:nvPr>
        </p:nvSpPr>
        <p:spPr/>
        <p:txBody>
          <a:bodyPr/>
          <a:lstStyle/>
          <a:p>
            <a:r>
              <a:rPr lang="en-US"/>
              <a:t>Learning Objectives</a:t>
            </a:r>
          </a:p>
        </p:txBody>
      </p:sp>
      <p:sp>
        <p:nvSpPr>
          <p:cNvPr id="3" name="Content Placeholder 2">
            <a:extLst>
              <a:ext uri="{FF2B5EF4-FFF2-40B4-BE49-F238E27FC236}">
                <a16:creationId xmlns:a16="http://schemas.microsoft.com/office/drawing/2014/main" id="{F686B1F2-32D1-E3A2-0594-990A88AE33DF}"/>
              </a:ext>
            </a:extLst>
          </p:cNvPr>
          <p:cNvSpPr>
            <a:spLocks noGrp="1"/>
          </p:cNvSpPr>
          <p:nvPr>
            <p:ph idx="1"/>
          </p:nvPr>
        </p:nvSpPr>
        <p:spPr/>
        <p:txBody>
          <a:bodyPr>
            <a:normAutofit fontScale="92500" lnSpcReduction="10000"/>
          </a:bodyPr>
          <a:lstStyle/>
          <a:p>
            <a:pPr lvl="0"/>
            <a:r>
              <a:rPr lang="en-US"/>
              <a:t>Build a goal statement</a:t>
            </a:r>
          </a:p>
          <a:p>
            <a:pPr lvl="0"/>
            <a:r>
              <a:rPr lang="en-US"/>
              <a:t>Outline a user flow</a:t>
            </a:r>
          </a:p>
          <a:p>
            <a:pPr lvl="0"/>
            <a:r>
              <a:rPr lang="en-US"/>
              <a:t>Create big picture and close-up storyboards, and understand when to use each type</a:t>
            </a:r>
          </a:p>
          <a:p>
            <a:r>
              <a:rPr lang="en-US"/>
              <a:t>Understand information architecture</a:t>
            </a:r>
          </a:p>
          <a:p>
            <a:pPr lvl="0"/>
            <a:r>
              <a:rPr lang="en-US"/>
              <a:t>Explain the difference between low-fidelity and high-fidelity design</a:t>
            </a:r>
          </a:p>
          <a:p>
            <a:pPr lvl="0"/>
            <a:r>
              <a:rPr lang="en-US"/>
              <a:t>Describe the purpose of wireframing in the design process</a:t>
            </a:r>
          </a:p>
          <a:p>
            <a:r>
              <a:rPr lang="en-US"/>
              <a:t>And understand how to avoid the effects of deceptive patterns in designs</a:t>
            </a:r>
          </a:p>
        </p:txBody>
      </p:sp>
      <p:sp>
        <p:nvSpPr>
          <p:cNvPr id="4" name="Slide Number Placeholder 3">
            <a:extLst>
              <a:ext uri="{FF2B5EF4-FFF2-40B4-BE49-F238E27FC236}">
                <a16:creationId xmlns:a16="http://schemas.microsoft.com/office/drawing/2014/main" id="{0ADCCA3F-3EC3-FEDB-B3B5-B2A2E63D3781}"/>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76886053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128964-E20F-5997-D949-8833E2E0B4C4}"/>
              </a:ext>
            </a:extLst>
          </p:cNvPr>
          <p:cNvSpPr>
            <a:spLocks noGrp="1"/>
          </p:cNvSpPr>
          <p:nvPr>
            <p:ph type="title"/>
          </p:nvPr>
        </p:nvSpPr>
        <p:spPr/>
        <p:txBody>
          <a:bodyPr/>
          <a:lstStyle/>
          <a:p>
            <a:r>
              <a:rPr lang="en-US"/>
              <a:t>Build a goal statement</a:t>
            </a:r>
          </a:p>
        </p:txBody>
      </p:sp>
      <p:sp>
        <p:nvSpPr>
          <p:cNvPr id="5" name="Content Placeholder 4">
            <a:extLst>
              <a:ext uri="{FF2B5EF4-FFF2-40B4-BE49-F238E27FC236}">
                <a16:creationId xmlns:a16="http://schemas.microsoft.com/office/drawing/2014/main" id="{991FA3C0-1271-FBA9-60A5-9DDDAA5B1F0F}"/>
              </a:ext>
            </a:extLst>
          </p:cNvPr>
          <p:cNvSpPr>
            <a:spLocks noGrp="1"/>
          </p:cNvSpPr>
          <p:nvPr>
            <p:ph idx="1"/>
          </p:nvPr>
        </p:nvSpPr>
        <p:spPr/>
        <p:txBody>
          <a:bodyPr/>
          <a:lstStyle/>
          <a:p>
            <a:r>
              <a:rPr lang="en-US"/>
              <a:t>Create a goal statements to </a:t>
            </a:r>
            <a:r>
              <a:rPr lang="en-US">
                <a:solidFill>
                  <a:srgbClr val="0000CC"/>
                </a:solidFill>
              </a:rPr>
              <a:t>move from the </a:t>
            </a:r>
            <a:r>
              <a:rPr lang="en-US" b="1" i="1">
                <a:solidFill>
                  <a:srgbClr val="0000CC"/>
                </a:solidFill>
              </a:rPr>
              <a:t>problem</a:t>
            </a:r>
            <a:r>
              <a:rPr lang="en-US">
                <a:solidFill>
                  <a:srgbClr val="0000CC"/>
                </a:solidFill>
              </a:rPr>
              <a:t> the users are facing to the </a:t>
            </a:r>
            <a:r>
              <a:rPr lang="en-US" b="1" i="1">
                <a:solidFill>
                  <a:srgbClr val="0000CC"/>
                </a:solidFill>
              </a:rPr>
              <a:t>solutions</a:t>
            </a:r>
            <a:r>
              <a:rPr lang="en-US">
                <a:solidFill>
                  <a:srgbClr val="0000CC"/>
                </a:solidFill>
              </a:rPr>
              <a:t> </a:t>
            </a:r>
            <a:r>
              <a:rPr lang="en-US"/>
              <a:t>and focus on the </a:t>
            </a:r>
            <a:r>
              <a:rPr lang="en-US">
                <a:solidFill>
                  <a:srgbClr val="0000CC"/>
                </a:solidFill>
              </a:rPr>
              <a:t>scope of your design</a:t>
            </a:r>
            <a:r>
              <a:rPr lang="en-US"/>
              <a:t>.</a:t>
            </a:r>
          </a:p>
          <a:p>
            <a:r>
              <a:rPr lang="en-US"/>
              <a:t>A goal statement is one or two sentences that </a:t>
            </a:r>
            <a:r>
              <a:rPr lang="en-US">
                <a:solidFill>
                  <a:srgbClr val="0000CC"/>
                </a:solidFill>
              </a:rPr>
              <a:t>describe a product and its benefits for the user</a:t>
            </a:r>
            <a:r>
              <a:rPr lang="en-US"/>
              <a:t>. </a:t>
            </a:r>
          </a:p>
          <a:p>
            <a:r>
              <a:rPr lang="en-US"/>
              <a:t>The goal statement provides the </a:t>
            </a:r>
            <a:r>
              <a:rPr lang="en-US">
                <a:solidFill>
                  <a:srgbClr val="0000CC"/>
                </a:solidFill>
              </a:rPr>
              <a:t>ideal solution for your design challenge</a:t>
            </a:r>
            <a:r>
              <a:rPr lang="en-US"/>
              <a:t>. </a:t>
            </a:r>
          </a:p>
          <a:p>
            <a:r>
              <a:rPr lang="en-US"/>
              <a:t>Goal </a:t>
            </a:r>
            <a:r>
              <a:rPr lang="en-US" dirty="0"/>
              <a:t>statements cover </a:t>
            </a:r>
            <a:r>
              <a:rPr lang="en-US" b="1" dirty="0">
                <a:solidFill>
                  <a:srgbClr val="0000CC"/>
                </a:solidFill>
              </a:rPr>
              <a:t>who </a:t>
            </a:r>
            <a:r>
              <a:rPr lang="en-US" dirty="0"/>
              <a:t>the product will serve, </a:t>
            </a:r>
            <a:r>
              <a:rPr lang="en-US" b="1" dirty="0">
                <a:solidFill>
                  <a:srgbClr val="0000CC"/>
                </a:solidFill>
              </a:rPr>
              <a:t>what</a:t>
            </a:r>
            <a:r>
              <a:rPr lang="en-US" dirty="0"/>
              <a:t> the product will do, </a:t>
            </a:r>
            <a:r>
              <a:rPr lang="en-US"/>
              <a:t>and </a:t>
            </a:r>
            <a:r>
              <a:rPr lang="en-US" b="1" dirty="0">
                <a:solidFill>
                  <a:srgbClr val="0000CC"/>
                </a:solidFill>
              </a:rPr>
              <a:t>why</a:t>
            </a:r>
            <a:r>
              <a:rPr lang="en-US"/>
              <a:t> </a:t>
            </a:r>
            <a:r>
              <a:rPr lang="en-US" dirty="0"/>
              <a:t>the product solves the user’s need.</a:t>
            </a:r>
          </a:p>
          <a:p>
            <a:endParaRPr lang="en-US" dirty="0"/>
          </a:p>
        </p:txBody>
      </p:sp>
      <p:sp>
        <p:nvSpPr>
          <p:cNvPr id="3" name="Slide Number Placeholder 2">
            <a:extLst>
              <a:ext uri="{FF2B5EF4-FFF2-40B4-BE49-F238E27FC236}">
                <a16:creationId xmlns:a16="http://schemas.microsoft.com/office/drawing/2014/main" id="{60A4E6A3-1495-3FF9-DC69-669DC8011F9F}"/>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85204254"/>
      </p:ext>
    </p:extLst>
  </p:cSld>
  <p:clrMapOvr>
    <a:masterClrMapping/>
  </p:clrMapOvr>
  <p:transition spd="slow"/>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 UX design process. Empathize, Define, Ideate</Template>
  <TotalTime>11688</TotalTime>
  <Words>5811</Words>
  <Application>Microsoft Office PowerPoint</Application>
  <PresentationFormat>On-screen Show (4:3)</PresentationFormat>
  <Paragraphs>504</Paragraphs>
  <Slides>70</Slides>
  <Notes>25</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Arial Narrow</vt:lpstr>
      <vt:lpstr>Calibri</vt:lpstr>
      <vt:lpstr>Conv_AvenirNextCyr-Regular</vt:lpstr>
      <vt:lpstr>Google Sans</vt:lpstr>
      <vt:lpstr>OpenSans</vt:lpstr>
      <vt:lpstr>Source Sans Pro</vt:lpstr>
      <vt:lpstr>Times New Roman</vt:lpstr>
      <vt:lpstr>Theme1</vt:lpstr>
      <vt:lpstr>Build Wireframes and Low-Fidelity Prototypes</vt:lpstr>
      <vt:lpstr>Topics</vt:lpstr>
      <vt:lpstr>Prototyping</vt:lpstr>
      <vt:lpstr>Purpose &amp; Benefits</vt:lpstr>
      <vt:lpstr>Usage</vt:lpstr>
      <vt:lpstr>Activities</vt:lpstr>
      <vt:lpstr>Build Wireframes and Low-Fidelity Prototypes</vt:lpstr>
      <vt:lpstr>Learning Objectives</vt:lpstr>
      <vt:lpstr>Build a goal statement</vt:lpstr>
      <vt:lpstr>How to create a goal statement </vt:lpstr>
      <vt:lpstr>Goal statement template</vt:lpstr>
      <vt:lpstr>Example: a problem statement </vt:lpstr>
      <vt:lpstr>Turn to the goal statement</vt:lpstr>
      <vt:lpstr>Example: A Problem Statement of CoffeeHouse</vt:lpstr>
      <vt:lpstr>To a goal statement for CoffeeHouse</vt:lpstr>
      <vt:lpstr>What is User Flow</vt:lpstr>
      <vt:lpstr>Build a user flow</vt:lpstr>
      <vt:lpstr>Draw a user flow</vt:lpstr>
      <vt:lpstr>Example: User flow for Dog Walker </vt:lpstr>
      <vt:lpstr>User flow with option</vt:lpstr>
      <vt:lpstr>User flow for CoffeeHouse project</vt:lpstr>
      <vt:lpstr>Outline the task steps</vt:lpstr>
      <vt:lpstr>The completed user flow</vt:lpstr>
      <vt:lpstr>Storyboarding user flows</vt:lpstr>
      <vt:lpstr>Four elements of a storyboard</vt:lpstr>
      <vt:lpstr>Example: Problem Statement</vt:lpstr>
      <vt:lpstr>Goal statement &amp; sketch Storyboard</vt:lpstr>
      <vt:lpstr>Two common types of storyboards </vt:lpstr>
      <vt:lpstr>How to create big-picture Storyboard </vt:lpstr>
      <vt:lpstr>Example: Big-picture storyboard</vt:lpstr>
      <vt:lpstr>Goal statement &amp; Big-picture storyboard</vt:lpstr>
      <vt:lpstr>How to create close-up storyboard </vt:lpstr>
      <vt:lpstr>Create close-up storyboard</vt:lpstr>
      <vt:lpstr>Create storyboard example</vt:lpstr>
      <vt:lpstr>Sketch big-picture storyboard</vt:lpstr>
      <vt:lpstr>Create close-up storyboard</vt:lpstr>
      <vt:lpstr>Create storyboard for CoffeeHouse</vt:lpstr>
      <vt:lpstr>Sketch big-picture storyboard</vt:lpstr>
      <vt:lpstr>Create close-up storyboard</vt:lpstr>
      <vt:lpstr>Introduction Wireframe</vt:lpstr>
      <vt:lpstr>Fidelity</vt:lpstr>
      <vt:lpstr>Low-fidelity design: wireframes</vt:lpstr>
      <vt:lpstr>Purpose of wireframes</vt:lpstr>
      <vt:lpstr>Draw Wireframe</vt:lpstr>
      <vt:lpstr>Industry standards for wireframes </vt:lpstr>
      <vt:lpstr>Example Draw a wireframe of GooglePhotos</vt:lpstr>
      <vt:lpstr>Benefits of wireframes</vt:lpstr>
      <vt:lpstr>Organizing the information in wireframe</vt:lpstr>
      <vt:lpstr>Pieces of Information architecture </vt:lpstr>
      <vt:lpstr>Top 6 Information Architecture Patterns</vt:lpstr>
      <vt:lpstr>Information Architecture Patterns</vt:lpstr>
      <vt:lpstr>Information Architecture Patterns</vt:lpstr>
      <vt:lpstr>Information Architecture Patterns</vt:lpstr>
      <vt:lpstr>Information Architecture Patterns</vt:lpstr>
      <vt:lpstr>Information Architecture Patterns</vt:lpstr>
      <vt:lpstr>Importance of information architecture</vt:lpstr>
      <vt:lpstr>Create paper wireframe</vt:lpstr>
      <vt:lpstr>Example Explore a lof of ideas by paper wireframe</vt:lpstr>
      <vt:lpstr>Transition to digital wireframes</vt:lpstr>
      <vt:lpstr>Use Gestalt Principles when creating wireframes</vt:lpstr>
      <vt:lpstr>Gestalt Principles: Similarity</vt:lpstr>
      <vt:lpstr>Gestalt Principles: Proximity</vt:lpstr>
      <vt:lpstr>Gestalt Principles: Common region</vt:lpstr>
      <vt:lpstr>Create Low-Fidelity Prototype</vt:lpstr>
      <vt:lpstr>Low-Fidelity Prototype</vt:lpstr>
      <vt:lpstr>Differences Wireframe and prototype</vt:lpstr>
      <vt:lpstr>Create Low-Fidelity Prototype in Figma</vt:lpstr>
      <vt:lpstr>Create wireframes for Dog Walker app</vt:lpstr>
      <vt:lpstr>Dog walker app outline</vt:lpstr>
      <vt:lpstr>Connect screens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MANAGEMENT</dc:title>
  <dc:creator>IFORNO</dc:creator>
  <cp:lastModifiedBy>Hung Le Phi</cp:lastModifiedBy>
  <cp:revision>322</cp:revision>
  <dcterms:created xsi:type="dcterms:W3CDTF">2019-09-03T17:32:50Z</dcterms:created>
  <dcterms:modified xsi:type="dcterms:W3CDTF">2023-11-13T05:56:23Z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2018-10-30T00:00:00Z</vt:filetime>
  </property>
  <property fmtid="{D5CDD505-2E9C-101B-9397-08002B2CF9AE}" pid="3" name="Creator">
    <vt:lpwstr>Microsoft® PowerPoint® 2016</vt:lpwstr>
  </property>
  <property fmtid="{D5CDD505-2E9C-101B-9397-08002B2CF9AE}" pid="4" name="LastSaved">
    <vt:filetime>2019-09-03T00:00:00Z</vt:filetime>
  </property>
</Properties>
</file>